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8" r:id="rId6"/>
    <p:sldId id="257" r:id="rId7"/>
    <p:sldId id="260" r:id="rId8"/>
    <p:sldId id="261" r:id="rId9"/>
    <p:sldId id="262" r:id="rId10"/>
    <p:sldId id="263" r:id="rId11"/>
    <p:sldId id="264" r:id="rId12"/>
    <p:sldId id="265" r:id="rId13"/>
    <p:sldId id="267" r:id="rId14"/>
    <p:sldId id="268" r:id="rId15"/>
    <p:sldId id="269" r:id="rId16"/>
    <p:sldId id="271" r:id="rId17"/>
    <p:sldId id="270" r:id="rId18"/>
    <p:sldId id="272" r:id="rId19"/>
    <p:sldId id="274" r:id="rId20"/>
    <p:sldId id="277" r:id="rId21"/>
    <p:sldId id="278" r:id="rId22"/>
    <p:sldId id="279" r:id="rId23"/>
    <p:sldId id="280" r:id="rId24"/>
    <p:sldId id="273" r:id="rId25"/>
    <p:sldId id="275" r:id="rId2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27CCF6-9BC7-72FB-3E45-C023B2738A3D}" v="12" vWet="13" dt="2022-07-14T09:32:00.179"/>
    <p1510:client id="{CAADE2F4-2644-4D40-80AB-8F06A687BD73}" v="4468" dt="2022-07-14T10:47:18.8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endParaRPr lang="de-DE"/>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17.07.2022</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3186192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17.07.2022</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3424469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endParaRPr lang="de-DE"/>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17.07.2022</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026842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17.07.2022</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26318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endParaRPr lang="de-DE"/>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fld id="{F64A8E5F-40E5-4553-9F3C-699F1A5B8145}" type="datetimeFigureOut">
              <a:rPr lang="de-DE" smtClean="0"/>
              <a:t>17.07.2022</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3577393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contenuto 2"/>
          <p:cNvSpPr>
            <a:spLocks noGrp="1"/>
          </p:cNvSpPr>
          <p:nvPr>
            <p:ph sz="half" idx="1"/>
          </p:nvPr>
        </p:nvSpPr>
        <p:spPr>
          <a:xfrm>
            <a:off x="838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contenuto 3"/>
          <p:cNvSpPr>
            <a:spLocks noGrp="1"/>
          </p:cNvSpPr>
          <p:nvPr>
            <p:ph sz="half" idx="2"/>
          </p:nvPr>
        </p:nvSpPr>
        <p:spPr>
          <a:xfrm>
            <a:off x="6172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5" name="Segnaposto data 4"/>
          <p:cNvSpPr>
            <a:spLocks noGrp="1"/>
          </p:cNvSpPr>
          <p:nvPr>
            <p:ph type="dt" sz="half" idx="10"/>
          </p:nvPr>
        </p:nvSpPr>
        <p:spPr/>
        <p:txBody>
          <a:bodyPr/>
          <a:lstStyle/>
          <a:p>
            <a:fld id="{F64A8E5F-40E5-4553-9F3C-699F1A5B8145}" type="datetimeFigureOut">
              <a:rPr lang="de-DE" smtClean="0"/>
              <a:t>17.07.2022</a:t>
            </a:fld>
            <a:endParaRPr lang="de-DE"/>
          </a:p>
        </p:txBody>
      </p:sp>
      <p:sp>
        <p:nvSpPr>
          <p:cNvPr id="6" name="Segnaposto piè di pagina 5"/>
          <p:cNvSpPr>
            <a:spLocks noGrp="1"/>
          </p:cNvSpPr>
          <p:nvPr>
            <p:ph type="ftr" sz="quarter" idx="11"/>
          </p:nvPr>
        </p:nvSpPr>
        <p:spPr/>
        <p:txBody>
          <a:bodyPr/>
          <a:lstStyle/>
          <a:p>
            <a:endParaRPr lang="de-DE"/>
          </a:p>
        </p:txBody>
      </p:sp>
      <p:sp>
        <p:nvSpPr>
          <p:cNvPr id="7" name="Segnaposto numero diapositiva 6"/>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284089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endParaRPr lang="de-DE"/>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7" name="Segnaposto data 6"/>
          <p:cNvSpPr>
            <a:spLocks noGrp="1"/>
          </p:cNvSpPr>
          <p:nvPr>
            <p:ph type="dt" sz="half" idx="10"/>
          </p:nvPr>
        </p:nvSpPr>
        <p:spPr/>
        <p:txBody>
          <a:bodyPr/>
          <a:lstStyle/>
          <a:p>
            <a:fld id="{F64A8E5F-40E5-4553-9F3C-699F1A5B8145}" type="datetimeFigureOut">
              <a:rPr lang="de-DE" smtClean="0"/>
              <a:t>17.07.2022</a:t>
            </a:fld>
            <a:endParaRPr lang="de-DE"/>
          </a:p>
        </p:txBody>
      </p:sp>
      <p:sp>
        <p:nvSpPr>
          <p:cNvPr id="8" name="Segnaposto piè di pagina 7"/>
          <p:cNvSpPr>
            <a:spLocks noGrp="1"/>
          </p:cNvSpPr>
          <p:nvPr>
            <p:ph type="ftr" sz="quarter" idx="11"/>
          </p:nvPr>
        </p:nvSpPr>
        <p:spPr/>
        <p:txBody>
          <a:bodyPr/>
          <a:lstStyle/>
          <a:p>
            <a:endParaRPr lang="de-DE"/>
          </a:p>
        </p:txBody>
      </p:sp>
      <p:sp>
        <p:nvSpPr>
          <p:cNvPr id="9" name="Segnaposto numero diapositiva 8"/>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2747982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data 2"/>
          <p:cNvSpPr>
            <a:spLocks noGrp="1"/>
          </p:cNvSpPr>
          <p:nvPr>
            <p:ph type="dt" sz="half" idx="10"/>
          </p:nvPr>
        </p:nvSpPr>
        <p:spPr/>
        <p:txBody>
          <a:bodyPr/>
          <a:lstStyle/>
          <a:p>
            <a:fld id="{F64A8E5F-40E5-4553-9F3C-699F1A5B8145}" type="datetimeFigureOut">
              <a:rPr lang="de-DE" smtClean="0"/>
              <a:t>17.07.2022</a:t>
            </a:fld>
            <a:endParaRPr lang="de-DE"/>
          </a:p>
        </p:txBody>
      </p:sp>
      <p:sp>
        <p:nvSpPr>
          <p:cNvPr id="4" name="Segnaposto piè di pagina 3"/>
          <p:cNvSpPr>
            <a:spLocks noGrp="1"/>
          </p:cNvSpPr>
          <p:nvPr>
            <p:ph type="ftr" sz="quarter" idx="11"/>
          </p:nvPr>
        </p:nvSpPr>
        <p:spPr/>
        <p:txBody>
          <a:bodyPr/>
          <a:lstStyle/>
          <a:p>
            <a:endParaRPr lang="de-DE"/>
          </a:p>
        </p:txBody>
      </p:sp>
      <p:sp>
        <p:nvSpPr>
          <p:cNvPr id="5" name="Segnaposto numero diapositiva 4"/>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331782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F64A8E5F-40E5-4553-9F3C-699F1A5B8145}" type="datetimeFigureOut">
              <a:rPr lang="de-DE" smtClean="0"/>
              <a:t>17.07.2022</a:t>
            </a:fld>
            <a:endParaRPr lang="de-DE"/>
          </a:p>
        </p:txBody>
      </p:sp>
      <p:sp>
        <p:nvSpPr>
          <p:cNvPr id="3" name="Segnaposto piè di pagina 2"/>
          <p:cNvSpPr>
            <a:spLocks noGrp="1"/>
          </p:cNvSpPr>
          <p:nvPr>
            <p:ph type="ftr" sz="quarter" idx="11"/>
          </p:nvPr>
        </p:nvSpPr>
        <p:spPr/>
        <p:txBody>
          <a:bodyPr/>
          <a:lstStyle/>
          <a:p>
            <a:endParaRPr lang="de-DE"/>
          </a:p>
        </p:txBody>
      </p:sp>
      <p:sp>
        <p:nvSpPr>
          <p:cNvPr id="4" name="Segnaposto numero diapositiva 3"/>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894095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endParaRPr lang="de-DE"/>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F64A8E5F-40E5-4553-9F3C-699F1A5B8145}" type="datetimeFigureOut">
              <a:rPr lang="de-DE" smtClean="0"/>
              <a:t>17.07.2022</a:t>
            </a:fld>
            <a:endParaRPr lang="de-DE"/>
          </a:p>
        </p:txBody>
      </p:sp>
      <p:sp>
        <p:nvSpPr>
          <p:cNvPr id="6" name="Segnaposto piè di pagina 5"/>
          <p:cNvSpPr>
            <a:spLocks noGrp="1"/>
          </p:cNvSpPr>
          <p:nvPr>
            <p:ph type="ftr" sz="quarter" idx="11"/>
          </p:nvPr>
        </p:nvSpPr>
        <p:spPr/>
        <p:txBody>
          <a:bodyPr/>
          <a:lstStyle/>
          <a:p>
            <a:endParaRPr lang="de-DE"/>
          </a:p>
        </p:txBody>
      </p:sp>
      <p:sp>
        <p:nvSpPr>
          <p:cNvPr id="7" name="Segnaposto numero diapositiva 6"/>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236581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endParaRPr lang="de-DE"/>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F64A8E5F-40E5-4553-9F3C-699F1A5B8145}" type="datetimeFigureOut">
              <a:rPr lang="de-DE" smtClean="0"/>
              <a:t>17.07.2022</a:t>
            </a:fld>
            <a:endParaRPr lang="de-DE"/>
          </a:p>
        </p:txBody>
      </p:sp>
      <p:sp>
        <p:nvSpPr>
          <p:cNvPr id="6" name="Segnaposto piè di pagina 5"/>
          <p:cNvSpPr>
            <a:spLocks noGrp="1"/>
          </p:cNvSpPr>
          <p:nvPr>
            <p:ph type="ftr" sz="quarter" idx="11"/>
          </p:nvPr>
        </p:nvSpPr>
        <p:spPr/>
        <p:txBody>
          <a:bodyPr/>
          <a:lstStyle/>
          <a:p>
            <a:endParaRPr lang="de-DE"/>
          </a:p>
        </p:txBody>
      </p:sp>
      <p:sp>
        <p:nvSpPr>
          <p:cNvPr id="7" name="Segnaposto numero diapositiva 6"/>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688576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endParaRPr lang="de-DE"/>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4A8E5F-40E5-4553-9F3C-699F1A5B8145}" type="datetimeFigureOut">
              <a:rPr lang="de-DE" smtClean="0"/>
              <a:t>17.07.2022</a:t>
            </a:fld>
            <a:endParaRPr lang="de-DE"/>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CD45B7-DFE2-4393-8D37-380FC36BF3AA}" type="slidenum">
              <a:rPr lang="de-DE" smtClean="0"/>
              <a:t>‹N›</a:t>
            </a:fld>
            <a:endParaRPr lang="de-DE"/>
          </a:p>
        </p:txBody>
      </p:sp>
    </p:spTree>
    <p:extLst>
      <p:ext uri="{BB962C8B-B14F-4D97-AF65-F5344CB8AC3E}">
        <p14:creationId xmlns:p14="http://schemas.microsoft.com/office/powerpoint/2010/main" val="1801931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olab.research.google.com/drive/1y7r_GJZH6zQBQiV9oKpXj8HRa1_ltuyz" TargetMode="External"/><Relationship Id="rId2" Type="http://schemas.openxmlformats.org/officeDocument/2006/relationships/hyperlink" Target="https://github.com/PhilipTamb/denoising_diffusion_pytorch_replication_resul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lucidrains/denoising-diffusion-pytorch"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Video 7">
            <a:extLst>
              <a:ext uri="{FF2B5EF4-FFF2-40B4-BE49-F238E27FC236}">
                <a16:creationId xmlns:a16="http://schemas.microsoft.com/office/drawing/2014/main" id="{166A92F9-9D44-D972-8F4F-F1DD4D6492C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35" r="1" b="50"/>
          <a:stretch/>
        </p:blipFill>
        <p:spPr>
          <a:xfrm>
            <a:off x="-3047" y="10"/>
            <a:ext cx="12191999" cy="6857990"/>
          </a:xfrm>
          <a:prstGeom prst="rect">
            <a:avLst/>
          </a:prstGeom>
        </p:spPr>
      </p:pic>
      <p:sp>
        <p:nvSpPr>
          <p:cNvPr id="13"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de-DE" sz="5200" b="1" err="1">
                <a:solidFill>
                  <a:srgbClr val="FFFFFF"/>
                </a:solidFill>
                <a:ea typeface="+mj-lt"/>
                <a:cs typeface="+mj-lt"/>
              </a:rPr>
              <a:t>Denoising</a:t>
            </a:r>
            <a:r>
              <a:rPr lang="de-DE" sz="5200" b="1">
                <a:solidFill>
                  <a:srgbClr val="FFFFFF"/>
                </a:solidFill>
                <a:ea typeface="+mj-lt"/>
                <a:cs typeface="+mj-lt"/>
              </a:rPr>
              <a:t> Diffusion </a:t>
            </a:r>
            <a:r>
              <a:rPr lang="de-DE" sz="5200" b="1" err="1">
                <a:solidFill>
                  <a:srgbClr val="FFFFFF"/>
                </a:solidFill>
                <a:ea typeface="+mj-lt"/>
                <a:cs typeface="+mj-lt"/>
              </a:rPr>
              <a:t>Probabilistic</a:t>
            </a:r>
            <a:r>
              <a:rPr lang="de-DE" sz="5200" b="1">
                <a:solidFill>
                  <a:srgbClr val="FFFFFF"/>
                </a:solidFill>
                <a:ea typeface="+mj-lt"/>
                <a:cs typeface="+mj-lt"/>
              </a:rPr>
              <a:t> Models</a:t>
            </a:r>
            <a:endParaRPr lang="it-IT" sz="5200" b="1">
              <a:solidFill>
                <a:srgbClr val="FFFFFF"/>
              </a:solidFill>
            </a:endParaRPr>
          </a:p>
        </p:txBody>
      </p:sp>
      <p:sp>
        <p:nvSpPr>
          <p:cNvPr id="3" name="Sottotitolo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r>
              <a:rPr lang="de-DE">
                <a:solidFill>
                  <a:srgbClr val="FFFFFF"/>
                </a:solidFill>
                <a:ea typeface="+mn-lt"/>
                <a:cs typeface="+mn-lt"/>
              </a:rPr>
              <a:t>Article </a:t>
            </a:r>
            <a:r>
              <a:rPr lang="de-DE" err="1">
                <a:solidFill>
                  <a:srgbClr val="FFFFFF"/>
                </a:solidFill>
                <a:ea typeface="+mn-lt"/>
                <a:cs typeface="+mn-lt"/>
              </a:rPr>
              <a:t>authors</a:t>
            </a:r>
            <a:r>
              <a:rPr lang="de-DE">
                <a:solidFill>
                  <a:srgbClr val="FFFFFF"/>
                </a:solidFill>
                <a:ea typeface="+mn-lt"/>
                <a:cs typeface="+mn-lt"/>
              </a:rPr>
              <a:t>: Jonathan Ho, </a:t>
            </a:r>
            <a:r>
              <a:rPr lang="de-DE" err="1">
                <a:solidFill>
                  <a:srgbClr val="FFFFFF"/>
                </a:solidFill>
                <a:ea typeface="+mn-lt"/>
                <a:cs typeface="+mn-lt"/>
              </a:rPr>
              <a:t>Ajay</a:t>
            </a:r>
            <a:r>
              <a:rPr lang="de-DE">
                <a:solidFill>
                  <a:srgbClr val="FFFFFF"/>
                </a:solidFill>
                <a:ea typeface="+mn-lt"/>
                <a:cs typeface="+mn-lt"/>
              </a:rPr>
              <a:t> Jain, Pieter </a:t>
            </a:r>
            <a:r>
              <a:rPr lang="de-DE" err="1">
                <a:solidFill>
                  <a:srgbClr val="FFFFFF"/>
                </a:solidFill>
                <a:ea typeface="+mn-lt"/>
                <a:cs typeface="+mn-lt"/>
              </a:rPr>
              <a:t>Abbeel</a:t>
            </a:r>
            <a:endParaRPr lang="it-IT">
              <a:solidFill>
                <a:srgbClr val="FFFFFF"/>
              </a:solidFill>
              <a:ea typeface="+mn-lt"/>
              <a:cs typeface="+mn-lt"/>
            </a:endParaRPr>
          </a:p>
        </p:txBody>
      </p:sp>
      <p:sp>
        <p:nvSpPr>
          <p:cNvPr id="18" name="CasellaDiTesto 17">
            <a:extLst>
              <a:ext uri="{FF2B5EF4-FFF2-40B4-BE49-F238E27FC236}">
                <a16:creationId xmlns:a16="http://schemas.microsoft.com/office/drawing/2014/main" id="{9D2BD800-8A93-ECEA-5C51-CF0887DF1019}"/>
              </a:ext>
            </a:extLst>
          </p:cNvPr>
          <p:cNvSpPr txBox="1"/>
          <p:nvPr/>
        </p:nvSpPr>
        <p:spPr>
          <a:xfrm>
            <a:off x="2374840" y="153835"/>
            <a:ext cx="7436223" cy="461665"/>
          </a:xfrm>
          <a:prstGeom prst="rect">
            <a:avLst/>
          </a:prstGeom>
          <a:noFill/>
        </p:spPr>
        <p:txBody>
          <a:bodyPr wrap="square">
            <a:spAutoFit/>
          </a:bodyPr>
          <a:lstStyle/>
          <a:p>
            <a:r>
              <a:rPr lang="de-DE" sz="2400" err="1">
                <a:solidFill>
                  <a:srgbClr val="FFFFFF"/>
                </a:solidFill>
                <a:latin typeface="Calibri" panose="020F0502020204030204"/>
                <a:ea typeface="+mn-lt"/>
                <a:cs typeface="Calibri" panose="020F0502020204030204"/>
              </a:rPr>
              <a:t>Cognitive</a:t>
            </a:r>
            <a:r>
              <a:rPr lang="de-DE" sz="2400">
                <a:solidFill>
                  <a:srgbClr val="FFFFFF"/>
                </a:solidFill>
                <a:latin typeface="Calibri" panose="020F0502020204030204"/>
                <a:ea typeface="+mn-lt"/>
                <a:cs typeface="Calibri" panose="020F0502020204030204"/>
              </a:rPr>
              <a:t> Computing &amp; </a:t>
            </a:r>
            <a:r>
              <a:rPr lang="de-DE" sz="2400" err="1">
                <a:solidFill>
                  <a:srgbClr val="FFFFFF"/>
                </a:solidFill>
                <a:latin typeface="Calibri" panose="020F0502020204030204"/>
                <a:ea typeface="+mn-lt"/>
                <a:cs typeface="Calibri" panose="020F0502020204030204"/>
              </a:rPr>
              <a:t>Artificial</a:t>
            </a:r>
            <a:r>
              <a:rPr lang="de-DE" sz="2400">
                <a:solidFill>
                  <a:srgbClr val="FFFFFF"/>
                </a:solidFill>
                <a:latin typeface="Calibri" panose="020F0502020204030204"/>
                <a:ea typeface="+mn-lt"/>
                <a:cs typeface="Calibri" panose="020F0502020204030204"/>
              </a:rPr>
              <a:t> </a:t>
            </a:r>
            <a:r>
              <a:rPr lang="de-DE" sz="2400" err="1">
                <a:solidFill>
                  <a:srgbClr val="FFFFFF"/>
                </a:solidFill>
                <a:latin typeface="Calibri" panose="020F0502020204030204"/>
                <a:ea typeface="+mn-lt"/>
                <a:cs typeface="Calibri" panose="020F0502020204030204"/>
              </a:rPr>
              <a:t>Intelligence</a:t>
            </a:r>
            <a:r>
              <a:rPr lang="de-DE" sz="2400">
                <a:solidFill>
                  <a:srgbClr val="FFFFFF"/>
                </a:solidFill>
                <a:latin typeface="Calibri" panose="020F0502020204030204"/>
                <a:ea typeface="+mn-lt"/>
                <a:cs typeface="Calibri" panose="020F0502020204030204"/>
              </a:rPr>
              <a:t> 2021/2022</a:t>
            </a:r>
            <a:endParaRPr lang="it-IT"/>
          </a:p>
        </p:txBody>
      </p:sp>
      <p:sp>
        <p:nvSpPr>
          <p:cNvPr id="20" name="CasellaDiTesto 19">
            <a:extLst>
              <a:ext uri="{FF2B5EF4-FFF2-40B4-BE49-F238E27FC236}">
                <a16:creationId xmlns:a16="http://schemas.microsoft.com/office/drawing/2014/main" id="{AB82FEBB-6075-A4B0-2A68-C16A1DFA7A86}"/>
              </a:ext>
            </a:extLst>
          </p:cNvPr>
          <p:cNvSpPr txBox="1"/>
          <p:nvPr/>
        </p:nvSpPr>
        <p:spPr>
          <a:xfrm>
            <a:off x="1379669" y="5541463"/>
            <a:ext cx="6185646" cy="1200329"/>
          </a:xfrm>
          <a:prstGeom prst="rect">
            <a:avLst/>
          </a:prstGeom>
          <a:noFill/>
        </p:spPr>
        <p:txBody>
          <a:bodyPr wrap="square">
            <a:spAutoFit/>
          </a:bodyPr>
          <a:lstStyle/>
          <a:p>
            <a:r>
              <a:rPr lang="de-DE" sz="2400" err="1">
                <a:solidFill>
                  <a:srgbClr val="FFFFFF"/>
                </a:solidFill>
                <a:latin typeface="Calibri" panose="020F0502020204030204"/>
                <a:ea typeface="+mn-lt"/>
                <a:cs typeface="Calibri" panose="020F0502020204030204"/>
              </a:rPr>
              <a:t>Students</a:t>
            </a:r>
            <a:r>
              <a:rPr lang="de-DE" sz="2400">
                <a:solidFill>
                  <a:srgbClr val="FFFFFF"/>
                </a:solidFill>
                <a:latin typeface="Calibri" panose="020F0502020204030204"/>
                <a:ea typeface="+mn-lt"/>
                <a:cs typeface="Calibri" panose="020F0502020204030204"/>
              </a:rPr>
              <a:t>:</a:t>
            </a:r>
            <a:br>
              <a:rPr lang="de-DE" sz="2400">
                <a:solidFill>
                  <a:srgbClr val="FFFFFF"/>
                </a:solidFill>
                <a:latin typeface="Calibri" panose="020F0502020204030204"/>
                <a:ea typeface="+mn-lt"/>
                <a:cs typeface="Calibri" panose="020F0502020204030204"/>
              </a:rPr>
            </a:br>
            <a:r>
              <a:rPr lang="de-DE" sz="2400">
                <a:solidFill>
                  <a:srgbClr val="FFFFFF"/>
                </a:solidFill>
                <a:latin typeface="Calibri" panose="020F0502020204030204"/>
                <a:ea typeface="+mn-lt"/>
                <a:cs typeface="Calibri" panose="020F0502020204030204"/>
              </a:rPr>
              <a:t>Vincenzo </a:t>
            </a:r>
            <a:r>
              <a:rPr lang="de-DE" sz="2400" err="1">
                <a:solidFill>
                  <a:srgbClr val="FFFFFF"/>
                </a:solidFill>
                <a:latin typeface="Calibri" panose="020F0502020204030204"/>
                <a:ea typeface="+mn-lt"/>
                <a:cs typeface="Calibri" panose="020F0502020204030204"/>
              </a:rPr>
              <a:t>Pluchino</a:t>
            </a:r>
            <a:br>
              <a:rPr lang="de-DE" sz="2400">
                <a:solidFill>
                  <a:srgbClr val="FFFFFF"/>
                </a:solidFill>
                <a:latin typeface="Calibri" panose="020F0502020204030204"/>
                <a:ea typeface="+mn-lt"/>
                <a:cs typeface="Calibri" panose="020F0502020204030204"/>
              </a:rPr>
            </a:br>
            <a:r>
              <a:rPr lang="de-DE" sz="2400">
                <a:solidFill>
                  <a:srgbClr val="FFFFFF"/>
                </a:solidFill>
                <a:latin typeface="Calibri" panose="020F0502020204030204"/>
                <a:ea typeface="+mn-lt"/>
                <a:cs typeface="Calibri" panose="020F0502020204030204"/>
              </a:rPr>
              <a:t>Philip </a:t>
            </a:r>
            <a:r>
              <a:rPr lang="de-DE" sz="2400" err="1">
                <a:solidFill>
                  <a:srgbClr val="FFFFFF"/>
                </a:solidFill>
                <a:latin typeface="Calibri" panose="020F0502020204030204"/>
                <a:ea typeface="+mn-lt"/>
                <a:cs typeface="Calibri" panose="020F0502020204030204"/>
              </a:rPr>
              <a:t>Tambè</a:t>
            </a:r>
            <a:endParaRPr lang="it-IT"/>
          </a:p>
        </p:txBody>
      </p:sp>
      <p:sp>
        <p:nvSpPr>
          <p:cNvPr id="4" name="CasellaDiTesto 3">
            <a:extLst>
              <a:ext uri="{FF2B5EF4-FFF2-40B4-BE49-F238E27FC236}">
                <a16:creationId xmlns:a16="http://schemas.microsoft.com/office/drawing/2014/main" id="{16367A39-5025-21FD-90DE-57CDE78C9712}"/>
              </a:ext>
            </a:extLst>
          </p:cNvPr>
          <p:cNvSpPr txBox="1"/>
          <p:nvPr/>
        </p:nvSpPr>
        <p:spPr>
          <a:xfrm>
            <a:off x="8505533" y="631150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Fare clic per inserire testo</a:t>
            </a:r>
          </a:p>
        </p:txBody>
      </p:sp>
    </p:spTree>
    <p:extLst>
      <p:ext uri="{BB962C8B-B14F-4D97-AF65-F5344CB8AC3E}">
        <p14:creationId xmlns:p14="http://schemas.microsoft.com/office/powerpoint/2010/main" val="396258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0D09C92-9B02-B23D-3BE9-A72973202352}"/>
              </a:ext>
            </a:extLst>
          </p:cNvPr>
          <p:cNvSpPr>
            <a:spLocks noGrp="1"/>
          </p:cNvSpPr>
          <p:nvPr>
            <p:ph type="title"/>
          </p:nvPr>
        </p:nvSpPr>
        <p:spPr>
          <a:xfrm>
            <a:off x="6981823" y="698777"/>
            <a:ext cx="4391025" cy="1323439"/>
          </a:xfrm>
        </p:spPr>
        <p:txBody>
          <a:bodyPr vert="horz" lIns="91440" tIns="45720" rIns="91440" bIns="45720" rtlCol="0" anchor="t">
            <a:noAutofit/>
          </a:bodyPr>
          <a:lstStyle/>
          <a:p>
            <a:r>
              <a:rPr lang="en-US" sz="4800" kern="1200">
                <a:solidFill>
                  <a:schemeClr val="bg1"/>
                </a:solidFill>
                <a:latin typeface="+mj-lt"/>
                <a:ea typeface="+mj-ea"/>
                <a:cs typeface="+mj-cs"/>
              </a:rPr>
              <a:t>Code implementation of </a:t>
            </a:r>
            <a:r>
              <a:rPr lang="en-US" sz="4800">
                <a:solidFill>
                  <a:schemeClr val="bg1"/>
                </a:solidFill>
              </a:rPr>
              <a:t>U-NET</a:t>
            </a:r>
            <a:endParaRPr lang="en-US" sz="4800" kern="1200">
              <a:solidFill>
                <a:schemeClr val="bg1"/>
              </a:solidFill>
              <a:latin typeface="+mj-lt"/>
              <a:ea typeface="+mj-ea"/>
              <a:cs typeface="+mj-cs"/>
            </a:endParaRPr>
          </a:p>
        </p:txBody>
      </p:sp>
      <p:pic>
        <p:nvPicPr>
          <p:cNvPr id="4" name="Immagine 4" descr="Immagine che contiene testo&#10;&#10;Descrizione generata automaticamente">
            <a:extLst>
              <a:ext uri="{FF2B5EF4-FFF2-40B4-BE49-F238E27FC236}">
                <a16:creationId xmlns:a16="http://schemas.microsoft.com/office/drawing/2014/main" id="{DB8B886C-EB50-F0A3-1FAB-DFC22E84DA77}"/>
              </a:ext>
            </a:extLst>
          </p:cNvPr>
          <p:cNvPicPr>
            <a:picLocks noGrp="1" noChangeAspect="1"/>
          </p:cNvPicPr>
          <p:nvPr>
            <p:ph idx="1"/>
          </p:nvPr>
        </p:nvPicPr>
        <p:blipFill>
          <a:blip r:embed="rId2"/>
          <a:stretch>
            <a:fillRect/>
          </a:stretch>
        </p:blipFill>
        <p:spPr>
          <a:xfrm>
            <a:off x="611996" y="429362"/>
            <a:ext cx="5076952" cy="5785701"/>
          </a:xfrm>
          <a:prstGeom prst="rect">
            <a:avLst/>
          </a:prstGeom>
        </p:spPr>
      </p:pic>
      <p:sp>
        <p:nvSpPr>
          <p:cNvPr id="18" name="CasellaDiTesto 17">
            <a:extLst>
              <a:ext uri="{FF2B5EF4-FFF2-40B4-BE49-F238E27FC236}">
                <a16:creationId xmlns:a16="http://schemas.microsoft.com/office/drawing/2014/main" id="{978E8ECF-A714-5D11-E542-6875EDDCF8C2}"/>
              </a:ext>
            </a:extLst>
          </p:cNvPr>
          <p:cNvSpPr txBox="1"/>
          <p:nvPr/>
        </p:nvSpPr>
        <p:spPr>
          <a:xfrm>
            <a:off x="6981824" y="3146400"/>
            <a:ext cx="4391025" cy="24543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400">
                <a:solidFill>
                  <a:schemeClr val="bg1">
                    <a:alpha val="80000"/>
                  </a:schemeClr>
                </a:solidFill>
              </a:rPr>
              <a:t>Here it’s defined the </a:t>
            </a:r>
            <a:r>
              <a:rPr lang="en-US" sz="2400" err="1">
                <a:solidFill>
                  <a:schemeClr val="bg1">
                    <a:alpha val="80000"/>
                  </a:schemeClr>
                </a:solidFill>
              </a:rPr>
              <a:t>Unet</a:t>
            </a:r>
            <a:r>
              <a:rPr lang="en-US" sz="2400">
                <a:solidFill>
                  <a:schemeClr val="bg1">
                    <a:alpha val="80000"/>
                  </a:schemeClr>
                </a:solidFill>
              </a:rPr>
              <a:t> class with all the necessary parameters. In the following code (not showing in the image) there are also the definitions of all the layers and the forward function</a:t>
            </a:r>
          </a:p>
        </p:txBody>
      </p:sp>
    </p:spTree>
    <p:extLst>
      <p:ext uri="{BB962C8B-B14F-4D97-AF65-F5344CB8AC3E}">
        <p14:creationId xmlns:p14="http://schemas.microsoft.com/office/powerpoint/2010/main" val="3541413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B37CB8-BB25-D67E-1108-6DAFD788C3E4}"/>
              </a:ext>
            </a:extLst>
          </p:cNvPr>
          <p:cNvSpPr>
            <a:spLocks noGrp="1"/>
          </p:cNvSpPr>
          <p:nvPr>
            <p:ph type="title"/>
          </p:nvPr>
        </p:nvSpPr>
        <p:spPr>
          <a:xfrm>
            <a:off x="838200" y="707224"/>
            <a:ext cx="6140449" cy="1323439"/>
          </a:xfrm>
        </p:spPr>
        <p:txBody>
          <a:bodyPr vert="horz" lIns="91440" tIns="45720" rIns="91440" bIns="45720" rtlCol="0" anchor="t">
            <a:normAutofit/>
          </a:bodyPr>
          <a:lstStyle/>
          <a:p>
            <a:r>
              <a:rPr lang="en-US" sz="4000" kern="1200">
                <a:solidFill>
                  <a:schemeClr val="bg1"/>
                </a:solidFill>
                <a:latin typeface="+mj-lt"/>
                <a:ea typeface="+mj-ea"/>
                <a:cs typeface="+mj-cs"/>
              </a:rPr>
              <a:t>Code implementation of Training</a:t>
            </a:r>
          </a:p>
        </p:txBody>
      </p:sp>
      <p:sp>
        <p:nvSpPr>
          <p:cNvPr id="6" name="CasellaDiTesto 5">
            <a:extLst>
              <a:ext uri="{FF2B5EF4-FFF2-40B4-BE49-F238E27FC236}">
                <a16:creationId xmlns:a16="http://schemas.microsoft.com/office/drawing/2014/main" id="{071DAEBC-73DA-CDAB-C467-BCD05DC3AA30}"/>
              </a:ext>
            </a:extLst>
          </p:cNvPr>
          <p:cNvSpPr txBox="1"/>
          <p:nvPr/>
        </p:nvSpPr>
        <p:spPr>
          <a:xfrm>
            <a:off x="838200" y="2030663"/>
            <a:ext cx="6140449" cy="419938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200">
                <a:solidFill>
                  <a:schemeClr val="bg1">
                    <a:alpha val="80000"/>
                  </a:schemeClr>
                </a:solidFill>
              </a:rPr>
              <a:t>The Trainer class is one of the most important class in the code, it enables to specify the input parameters for the training execution.</a:t>
            </a:r>
            <a:br>
              <a:rPr lang="en-US" sz="2200"/>
            </a:br>
            <a:r>
              <a:rPr lang="en-US" sz="2200">
                <a:solidFill>
                  <a:schemeClr val="bg1">
                    <a:alpha val="80000"/>
                  </a:schemeClr>
                </a:solidFill>
              </a:rPr>
              <a:t>We have </a:t>
            </a:r>
            <a:r>
              <a:rPr lang="en-US" sz="2200" err="1">
                <a:solidFill>
                  <a:schemeClr val="bg1">
                    <a:alpha val="80000"/>
                  </a:schemeClr>
                </a:solidFill>
              </a:rPr>
              <a:t>overwrited</a:t>
            </a:r>
            <a:r>
              <a:rPr lang="en-US" sz="2200">
                <a:solidFill>
                  <a:schemeClr val="bg1">
                    <a:alpha val="80000"/>
                  </a:schemeClr>
                </a:solidFill>
              </a:rPr>
              <a:t> some default values to set this parameters with the same options that are reported in the paper, in particular we indicates the batch size = 128, the Learning Rate = 2e-4 and ema decay = 0.9999.</a:t>
            </a:r>
            <a:endParaRPr lang="en-US" sz="2200">
              <a:solidFill>
                <a:schemeClr val="bg1">
                  <a:alpha val="80000"/>
                </a:schemeClr>
              </a:solidFill>
              <a:cs typeface="Calibri"/>
            </a:endParaRPr>
          </a:p>
          <a:p>
            <a:pPr indent="-228600">
              <a:lnSpc>
                <a:spcPct val="90000"/>
              </a:lnSpc>
              <a:spcAft>
                <a:spcPts val="600"/>
              </a:spcAft>
              <a:buFont typeface="Arial" panose="020B0604020202020204" pitchFamily="34" charset="0"/>
              <a:buChar char="•"/>
            </a:pPr>
            <a:r>
              <a:rPr lang="en-US" sz="2200">
                <a:solidFill>
                  <a:schemeClr val="bg1">
                    <a:alpha val="80000"/>
                  </a:schemeClr>
                </a:solidFill>
              </a:rPr>
              <a:t>Trainer class also define some logic to periodically save parameters of model and generated images. Later the parameters of model can be reloaded to continue the training. </a:t>
            </a:r>
            <a:endParaRPr lang="en-US" sz="2200">
              <a:solidFill>
                <a:schemeClr val="bg1">
                  <a:alpha val="80000"/>
                </a:schemeClr>
              </a:solidFill>
              <a:cs typeface="Calibri"/>
            </a:endParaRPr>
          </a:p>
          <a:p>
            <a:pPr indent="-228600">
              <a:lnSpc>
                <a:spcPct val="90000"/>
              </a:lnSpc>
              <a:spcAft>
                <a:spcPts val="600"/>
              </a:spcAft>
              <a:buFont typeface="Arial" panose="020B0604020202020204" pitchFamily="34" charset="0"/>
              <a:buChar char="•"/>
            </a:pPr>
            <a:r>
              <a:rPr lang="en-US" sz="2200">
                <a:solidFill>
                  <a:schemeClr val="bg1">
                    <a:alpha val="80000"/>
                  </a:schemeClr>
                </a:solidFill>
              </a:rPr>
              <a:t>We really appreciated these features that allowed us to train the project on Google </a:t>
            </a:r>
            <a:r>
              <a:rPr lang="en-US" sz="2200" err="1">
                <a:solidFill>
                  <a:schemeClr val="bg1">
                    <a:alpha val="80000"/>
                  </a:schemeClr>
                </a:solidFill>
              </a:rPr>
              <a:t>Colab</a:t>
            </a:r>
            <a:r>
              <a:rPr lang="en-US" sz="2200">
                <a:solidFill>
                  <a:schemeClr val="bg1">
                    <a:alpha val="80000"/>
                  </a:schemeClr>
                </a:solidFill>
              </a:rPr>
              <a:t> several times.</a:t>
            </a:r>
            <a:endParaRPr lang="en-US" sz="2200">
              <a:solidFill>
                <a:schemeClr val="bg1">
                  <a:alpha val="80000"/>
                </a:schemeClr>
              </a:solidFill>
              <a:cs typeface="Calibri"/>
            </a:endParaRPr>
          </a:p>
        </p:txBody>
      </p:sp>
      <p:grpSp>
        <p:nvGrpSpPr>
          <p:cNvPr id="25" name="Group 24">
            <a:extLst>
              <a:ext uri="{FF2B5EF4-FFF2-40B4-BE49-F238E27FC236}">
                <a16:creationId xmlns:a16="http://schemas.microsoft.com/office/drawing/2014/main" id="{B868920F-3C89-4780-A399-2A0099F45D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4572000" cy="6858001"/>
            <a:chOff x="7620000" y="-1"/>
            <a:chExt cx="4572000" cy="6858001"/>
          </a:xfrm>
          <a:effectLst>
            <a:outerShdw blurRad="381000" dist="152400" dir="10800000" algn="ctr" rotWithShape="0">
              <a:srgbClr val="000000">
                <a:alpha val="10000"/>
              </a:srgbClr>
            </a:outerShdw>
          </a:effectLst>
        </p:grpSpPr>
        <p:grpSp>
          <p:nvGrpSpPr>
            <p:cNvPr id="26" name="Group 25">
              <a:extLst>
                <a:ext uri="{FF2B5EF4-FFF2-40B4-BE49-F238E27FC236}">
                  <a16:creationId xmlns:a16="http://schemas.microsoft.com/office/drawing/2014/main" id="{86BC9098-A1F2-42B4-B3CE-C89D727FAFE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48048" y="0"/>
              <a:ext cx="4543952" cy="6858000"/>
              <a:chOff x="7648048" y="0"/>
              <a:chExt cx="4543952" cy="6858000"/>
            </a:xfrm>
          </p:grpSpPr>
          <p:sp>
            <p:nvSpPr>
              <p:cNvPr id="30" name="Freeform: Shape 29">
                <a:extLst>
                  <a:ext uri="{FF2B5EF4-FFF2-40B4-BE49-F238E27FC236}">
                    <a16:creationId xmlns:a16="http://schemas.microsoft.com/office/drawing/2014/main" id="{421BA563-EEB4-4E92-9277-DBB5C6315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48048" y="0"/>
                <a:ext cx="4543952" cy="6858000"/>
              </a:xfrm>
              <a:custGeom>
                <a:avLst/>
                <a:gdLst>
                  <a:gd name="connsiteX0" fmla="*/ 328959 w 4543952"/>
                  <a:gd name="connsiteY0" fmla="*/ 6564619 h 6858000"/>
                  <a:gd name="connsiteX1" fmla="*/ 306480 w 4543952"/>
                  <a:gd name="connsiteY1" fmla="*/ 6588624 h 6858000"/>
                  <a:gd name="connsiteX2" fmla="*/ 289858 w 4543952"/>
                  <a:gd name="connsiteY2" fmla="*/ 6625223 h 6858000"/>
                  <a:gd name="connsiteX3" fmla="*/ 289858 w 4543952"/>
                  <a:gd name="connsiteY3" fmla="*/ 6625224 h 6858000"/>
                  <a:gd name="connsiteX4" fmla="*/ 289870 w 4543952"/>
                  <a:gd name="connsiteY4" fmla="*/ 6645551 h 6858000"/>
                  <a:gd name="connsiteX5" fmla="*/ 296953 w 4543952"/>
                  <a:gd name="connsiteY5" fmla="*/ 6662539 h 6858000"/>
                  <a:gd name="connsiteX6" fmla="*/ 296953 w 4543952"/>
                  <a:gd name="connsiteY6" fmla="*/ 6662541 h 6858000"/>
                  <a:gd name="connsiteX7" fmla="*/ 296954 w 4543952"/>
                  <a:gd name="connsiteY7" fmla="*/ 6662543 h 6858000"/>
                  <a:gd name="connsiteX8" fmla="*/ 311551 w 4543952"/>
                  <a:gd name="connsiteY8" fmla="*/ 6702975 h 6858000"/>
                  <a:gd name="connsiteX9" fmla="*/ 297715 w 4543952"/>
                  <a:gd name="connsiteY9" fmla="*/ 6742551 h 6858000"/>
                  <a:gd name="connsiteX10" fmla="*/ 297714 w 4543952"/>
                  <a:gd name="connsiteY10" fmla="*/ 6742554 h 6858000"/>
                  <a:gd name="connsiteX11" fmla="*/ 283011 w 4543952"/>
                  <a:gd name="connsiteY11" fmla="*/ 6776799 h 6858000"/>
                  <a:gd name="connsiteX12" fmla="*/ 278238 w 4543952"/>
                  <a:gd name="connsiteY12" fmla="*/ 6812061 h 6858000"/>
                  <a:gd name="connsiteX13" fmla="*/ 278237 w 4543952"/>
                  <a:gd name="connsiteY13" fmla="*/ 6812062 h 6858000"/>
                  <a:gd name="connsiteX14" fmla="*/ 278237 w 4543952"/>
                  <a:gd name="connsiteY14" fmla="*/ 6812063 h 6858000"/>
                  <a:gd name="connsiteX15" fmla="*/ 278238 w 4543952"/>
                  <a:gd name="connsiteY15" fmla="*/ 6812061 h 6858000"/>
                  <a:gd name="connsiteX16" fmla="*/ 297714 w 4543952"/>
                  <a:gd name="connsiteY16" fmla="*/ 6742554 h 6858000"/>
                  <a:gd name="connsiteX17" fmla="*/ 297715 w 4543952"/>
                  <a:gd name="connsiteY17" fmla="*/ 6742552 h 6858000"/>
                  <a:gd name="connsiteX18" fmla="*/ 311551 w 4543952"/>
                  <a:gd name="connsiteY18" fmla="*/ 6702976 h 6858000"/>
                  <a:gd name="connsiteX19" fmla="*/ 311551 w 4543952"/>
                  <a:gd name="connsiteY19" fmla="*/ 6702975 h 6858000"/>
                  <a:gd name="connsiteX20" fmla="*/ 308405 w 4543952"/>
                  <a:gd name="connsiteY20" fmla="*/ 6683026 h 6858000"/>
                  <a:gd name="connsiteX21" fmla="*/ 296954 w 4543952"/>
                  <a:gd name="connsiteY21" fmla="*/ 6662543 h 6858000"/>
                  <a:gd name="connsiteX22" fmla="*/ 296953 w 4543952"/>
                  <a:gd name="connsiteY22" fmla="*/ 6662540 h 6858000"/>
                  <a:gd name="connsiteX23" fmla="*/ 296953 w 4543952"/>
                  <a:gd name="connsiteY23" fmla="*/ 6662539 h 6858000"/>
                  <a:gd name="connsiteX24" fmla="*/ 289858 w 4543952"/>
                  <a:gd name="connsiteY24" fmla="*/ 6625224 h 6858000"/>
                  <a:gd name="connsiteX25" fmla="*/ 306480 w 4543952"/>
                  <a:gd name="connsiteY25" fmla="*/ 6588625 h 6858000"/>
                  <a:gd name="connsiteX26" fmla="*/ 328959 w 4543952"/>
                  <a:gd name="connsiteY26" fmla="*/ 6564620 h 6858000"/>
                  <a:gd name="connsiteX27" fmla="*/ 248638 w 4543952"/>
                  <a:gd name="connsiteY27" fmla="*/ 6438980 h 6858000"/>
                  <a:gd name="connsiteX28" fmla="*/ 268569 w 4543952"/>
                  <a:gd name="connsiteY28" fmla="*/ 6463840 h 6858000"/>
                  <a:gd name="connsiteX29" fmla="*/ 268572 w 4543952"/>
                  <a:gd name="connsiteY29" fmla="*/ 6463848 h 6858000"/>
                  <a:gd name="connsiteX30" fmla="*/ 279556 w 4543952"/>
                  <a:gd name="connsiteY30" fmla="*/ 6508051 h 6858000"/>
                  <a:gd name="connsiteX31" fmla="*/ 282367 w 4543952"/>
                  <a:gd name="connsiteY31" fmla="*/ 6513011 h 6858000"/>
                  <a:gd name="connsiteX32" fmla="*/ 284834 w 4543952"/>
                  <a:gd name="connsiteY32" fmla="*/ 6521803 h 6858000"/>
                  <a:gd name="connsiteX33" fmla="*/ 301172 w 4543952"/>
                  <a:gd name="connsiteY33" fmla="*/ 6546194 h 6858000"/>
                  <a:gd name="connsiteX34" fmla="*/ 301172 w 4543952"/>
                  <a:gd name="connsiteY34" fmla="*/ 6546193 h 6858000"/>
                  <a:gd name="connsiteX35" fmla="*/ 282367 w 4543952"/>
                  <a:gd name="connsiteY35" fmla="*/ 6513011 h 6858000"/>
                  <a:gd name="connsiteX36" fmla="*/ 268572 w 4543952"/>
                  <a:gd name="connsiteY36" fmla="*/ 6463848 h 6858000"/>
                  <a:gd name="connsiteX37" fmla="*/ 268569 w 4543952"/>
                  <a:gd name="connsiteY37" fmla="*/ 6463839 h 6858000"/>
                  <a:gd name="connsiteX38" fmla="*/ 166047 w 4543952"/>
                  <a:gd name="connsiteY38" fmla="*/ 6392242 h 6858000"/>
                  <a:gd name="connsiteX39" fmla="*/ 173364 w 4543952"/>
                  <a:gd name="connsiteY39" fmla="*/ 6407332 h 6858000"/>
                  <a:gd name="connsiteX40" fmla="*/ 173364 w 4543952"/>
                  <a:gd name="connsiteY40" fmla="*/ 6407331 h 6858000"/>
                  <a:gd name="connsiteX41" fmla="*/ 401733 w 4543952"/>
                  <a:gd name="connsiteY41" fmla="*/ 4221390 h 6858000"/>
                  <a:gd name="connsiteX42" fmla="*/ 396017 w 4543952"/>
                  <a:gd name="connsiteY42" fmla="*/ 4253013 h 6858000"/>
                  <a:gd name="connsiteX43" fmla="*/ 356201 w 4543952"/>
                  <a:gd name="connsiteY43" fmla="*/ 4324644 h 6858000"/>
                  <a:gd name="connsiteX44" fmla="*/ 347247 w 4543952"/>
                  <a:gd name="connsiteY44" fmla="*/ 4363889 h 6858000"/>
                  <a:gd name="connsiteX45" fmla="*/ 347247 w 4543952"/>
                  <a:gd name="connsiteY45" fmla="*/ 4363890 h 6858000"/>
                  <a:gd name="connsiteX46" fmla="*/ 348009 w 4543952"/>
                  <a:gd name="connsiteY46" fmla="*/ 4482004 h 6858000"/>
                  <a:gd name="connsiteX47" fmla="*/ 408019 w 4543952"/>
                  <a:gd name="connsiteY47" fmla="*/ 4659174 h 6858000"/>
                  <a:gd name="connsiteX48" fmla="*/ 416021 w 4543952"/>
                  <a:gd name="connsiteY48" fmla="*/ 4677655 h 6858000"/>
                  <a:gd name="connsiteX49" fmla="*/ 425928 w 4543952"/>
                  <a:gd name="connsiteY49" fmla="*/ 4767764 h 6858000"/>
                  <a:gd name="connsiteX50" fmla="*/ 427237 w 4543952"/>
                  <a:gd name="connsiteY50" fmla="*/ 4800482 h 6858000"/>
                  <a:gd name="connsiteX51" fmla="*/ 412401 w 4543952"/>
                  <a:gd name="connsiteY51" fmla="*/ 4828915 h 6858000"/>
                  <a:gd name="connsiteX52" fmla="*/ 391971 w 4543952"/>
                  <a:gd name="connsiteY52" fmla="*/ 4857316 h 6858000"/>
                  <a:gd name="connsiteX53" fmla="*/ 390221 w 4543952"/>
                  <a:gd name="connsiteY53" fmla="*/ 4863342 h 6858000"/>
                  <a:gd name="connsiteX54" fmla="*/ 387469 w 4543952"/>
                  <a:gd name="connsiteY54" fmla="*/ 4867613 h 6858000"/>
                  <a:gd name="connsiteX55" fmla="*/ 382691 w 4543952"/>
                  <a:gd name="connsiteY55" fmla="*/ 4889274 h 6858000"/>
                  <a:gd name="connsiteX56" fmla="*/ 382691 w 4543952"/>
                  <a:gd name="connsiteY56" fmla="*/ 4889275 h 6858000"/>
                  <a:gd name="connsiteX57" fmla="*/ 384396 w 4543952"/>
                  <a:gd name="connsiteY57" fmla="*/ 4912168 h 6858000"/>
                  <a:gd name="connsiteX58" fmla="*/ 385799 w 4543952"/>
                  <a:gd name="connsiteY58" fmla="*/ 4933804 h 6858000"/>
                  <a:gd name="connsiteX59" fmla="*/ 378247 w 4543952"/>
                  <a:gd name="connsiteY59" fmla="*/ 4957452 h 6858000"/>
                  <a:gd name="connsiteX60" fmla="*/ 360964 w 4543952"/>
                  <a:gd name="connsiteY60" fmla="*/ 4987036 h 6858000"/>
                  <a:gd name="connsiteX61" fmla="*/ 334485 w 4543952"/>
                  <a:gd name="connsiteY61" fmla="*/ 5041520 h 6858000"/>
                  <a:gd name="connsiteX62" fmla="*/ 321371 w 4543952"/>
                  <a:gd name="connsiteY62" fmla="*/ 5087422 h 6858000"/>
                  <a:gd name="connsiteX63" fmla="*/ 321364 w 4543952"/>
                  <a:gd name="connsiteY63" fmla="*/ 5087449 h 6858000"/>
                  <a:gd name="connsiteX64" fmla="*/ 315482 w 4543952"/>
                  <a:gd name="connsiteY64" fmla="*/ 5102460 h 6858000"/>
                  <a:gd name="connsiteX65" fmla="*/ 308338 w 4543952"/>
                  <a:gd name="connsiteY65" fmla="*/ 5133219 h 6858000"/>
                  <a:gd name="connsiteX66" fmla="*/ 308337 w 4543952"/>
                  <a:gd name="connsiteY66" fmla="*/ 5133223 h 6858000"/>
                  <a:gd name="connsiteX67" fmla="*/ 308337 w 4543952"/>
                  <a:gd name="connsiteY67" fmla="*/ 5133224 h 6858000"/>
                  <a:gd name="connsiteX68" fmla="*/ 315052 w 4543952"/>
                  <a:gd name="connsiteY68" fmla="*/ 5166113 h 6858000"/>
                  <a:gd name="connsiteX69" fmla="*/ 314362 w 4543952"/>
                  <a:gd name="connsiteY69" fmla="*/ 5172089 h 6858000"/>
                  <a:gd name="connsiteX70" fmla="*/ 311814 w 4543952"/>
                  <a:gd name="connsiteY70" fmla="*/ 5179066 h 6858000"/>
                  <a:gd name="connsiteX71" fmla="*/ 311814 w 4543952"/>
                  <a:gd name="connsiteY71" fmla="*/ 5179067 h 6858000"/>
                  <a:gd name="connsiteX72" fmla="*/ 335437 w 4543952"/>
                  <a:gd name="connsiteY72" fmla="*/ 5272796 h 6858000"/>
                  <a:gd name="connsiteX73" fmla="*/ 360397 w 4543952"/>
                  <a:gd name="connsiteY73" fmla="*/ 5321350 h 6858000"/>
                  <a:gd name="connsiteX74" fmla="*/ 364317 w 4543952"/>
                  <a:gd name="connsiteY74" fmla="*/ 5355013 h 6858000"/>
                  <a:gd name="connsiteX75" fmla="*/ 359440 w 4543952"/>
                  <a:gd name="connsiteY75" fmla="*/ 5385383 h 6858000"/>
                  <a:gd name="connsiteX76" fmla="*/ 351249 w 4543952"/>
                  <a:gd name="connsiteY76" fmla="*/ 5425581 h 6858000"/>
                  <a:gd name="connsiteX77" fmla="*/ 339627 w 4543952"/>
                  <a:gd name="connsiteY77" fmla="*/ 5480636 h 6858000"/>
                  <a:gd name="connsiteX78" fmla="*/ 335103 w 4543952"/>
                  <a:gd name="connsiteY78" fmla="*/ 5507666 h 6858000"/>
                  <a:gd name="connsiteX79" fmla="*/ 335103 w 4543952"/>
                  <a:gd name="connsiteY79" fmla="*/ 5507667 h 6858000"/>
                  <a:gd name="connsiteX80" fmla="*/ 337324 w 4543952"/>
                  <a:gd name="connsiteY80" fmla="*/ 5520421 h 6858000"/>
                  <a:gd name="connsiteX81" fmla="*/ 345722 w 4543952"/>
                  <a:gd name="connsiteY81" fmla="*/ 5531691 h 6858000"/>
                  <a:gd name="connsiteX82" fmla="*/ 345723 w 4543952"/>
                  <a:gd name="connsiteY82" fmla="*/ 5531693 h 6858000"/>
                  <a:gd name="connsiteX83" fmla="*/ 355869 w 4543952"/>
                  <a:gd name="connsiteY83" fmla="*/ 5547577 h 6858000"/>
                  <a:gd name="connsiteX84" fmla="*/ 346295 w 4543952"/>
                  <a:gd name="connsiteY84" fmla="*/ 5562745 h 6858000"/>
                  <a:gd name="connsiteX85" fmla="*/ 275047 w 4543952"/>
                  <a:gd name="connsiteY85" fmla="*/ 5704482 h 6858000"/>
                  <a:gd name="connsiteX86" fmla="*/ 269141 w 4543952"/>
                  <a:gd name="connsiteY86" fmla="*/ 5740487 h 6858000"/>
                  <a:gd name="connsiteX87" fmla="*/ 260376 w 4543952"/>
                  <a:gd name="connsiteY87" fmla="*/ 5760872 h 6858000"/>
                  <a:gd name="connsiteX88" fmla="*/ 171981 w 4543952"/>
                  <a:gd name="connsiteY88" fmla="*/ 5883750 h 6858000"/>
                  <a:gd name="connsiteX89" fmla="*/ 171979 w 4543952"/>
                  <a:gd name="connsiteY89" fmla="*/ 5883755 h 6858000"/>
                  <a:gd name="connsiteX90" fmla="*/ 160957 w 4543952"/>
                  <a:gd name="connsiteY90" fmla="*/ 5909350 h 6858000"/>
                  <a:gd name="connsiteX91" fmla="*/ 154076 w 4543952"/>
                  <a:gd name="connsiteY91" fmla="*/ 5935945 h 6858000"/>
                  <a:gd name="connsiteX92" fmla="*/ 154075 w 4543952"/>
                  <a:gd name="connsiteY92" fmla="*/ 5935948 h 6858000"/>
                  <a:gd name="connsiteX93" fmla="*/ 154075 w 4543952"/>
                  <a:gd name="connsiteY93" fmla="*/ 5935949 h 6858000"/>
                  <a:gd name="connsiteX94" fmla="*/ 154242 w 4543952"/>
                  <a:gd name="connsiteY94" fmla="*/ 5964476 h 6858000"/>
                  <a:gd name="connsiteX95" fmla="*/ 157695 w 4543952"/>
                  <a:gd name="connsiteY95" fmla="*/ 5993289 h 6858000"/>
                  <a:gd name="connsiteX96" fmla="*/ 157695 w 4543952"/>
                  <a:gd name="connsiteY96" fmla="*/ 5993291 h 6858000"/>
                  <a:gd name="connsiteX97" fmla="*/ 164171 w 4543952"/>
                  <a:gd name="connsiteY97" fmla="*/ 6026440 h 6858000"/>
                  <a:gd name="connsiteX98" fmla="*/ 220371 w 4543952"/>
                  <a:gd name="connsiteY98" fmla="*/ 6108738 h 6858000"/>
                  <a:gd name="connsiteX99" fmla="*/ 234064 w 4543952"/>
                  <a:gd name="connsiteY99" fmla="*/ 6133314 h 6858000"/>
                  <a:gd name="connsiteX100" fmla="*/ 218468 w 4543952"/>
                  <a:gd name="connsiteY100" fmla="*/ 6155599 h 6858000"/>
                  <a:gd name="connsiteX101" fmla="*/ 218465 w 4543952"/>
                  <a:gd name="connsiteY101" fmla="*/ 6155601 h 6858000"/>
                  <a:gd name="connsiteX102" fmla="*/ 179794 w 4543952"/>
                  <a:gd name="connsiteY102" fmla="*/ 6228755 h 6858000"/>
                  <a:gd name="connsiteX103" fmla="*/ 162457 w 4543952"/>
                  <a:gd name="connsiteY103" fmla="*/ 6361538 h 6858000"/>
                  <a:gd name="connsiteX104" fmla="*/ 162457 w 4543952"/>
                  <a:gd name="connsiteY104" fmla="*/ 6361539 h 6858000"/>
                  <a:gd name="connsiteX105" fmla="*/ 179794 w 4543952"/>
                  <a:gd name="connsiteY105" fmla="*/ 6228756 h 6858000"/>
                  <a:gd name="connsiteX106" fmla="*/ 218465 w 4543952"/>
                  <a:gd name="connsiteY106" fmla="*/ 6155602 h 6858000"/>
                  <a:gd name="connsiteX107" fmla="*/ 218468 w 4543952"/>
                  <a:gd name="connsiteY107" fmla="*/ 6155599 h 6858000"/>
                  <a:gd name="connsiteX108" fmla="*/ 230364 w 4543952"/>
                  <a:gd name="connsiteY108" fmla="*/ 6143189 h 6858000"/>
                  <a:gd name="connsiteX109" fmla="*/ 234064 w 4543952"/>
                  <a:gd name="connsiteY109" fmla="*/ 6133314 h 6858000"/>
                  <a:gd name="connsiteX110" fmla="*/ 234064 w 4543952"/>
                  <a:gd name="connsiteY110" fmla="*/ 6133313 h 6858000"/>
                  <a:gd name="connsiteX111" fmla="*/ 220371 w 4543952"/>
                  <a:gd name="connsiteY111" fmla="*/ 6108737 h 6858000"/>
                  <a:gd name="connsiteX112" fmla="*/ 164171 w 4543952"/>
                  <a:gd name="connsiteY112" fmla="*/ 6026439 h 6858000"/>
                  <a:gd name="connsiteX113" fmla="*/ 157695 w 4543952"/>
                  <a:gd name="connsiteY113" fmla="*/ 5993290 h 6858000"/>
                  <a:gd name="connsiteX114" fmla="*/ 157695 w 4543952"/>
                  <a:gd name="connsiteY114" fmla="*/ 5993289 h 6858000"/>
                  <a:gd name="connsiteX115" fmla="*/ 154075 w 4543952"/>
                  <a:gd name="connsiteY115" fmla="*/ 5935949 h 6858000"/>
                  <a:gd name="connsiteX116" fmla="*/ 154076 w 4543952"/>
                  <a:gd name="connsiteY116" fmla="*/ 5935945 h 6858000"/>
                  <a:gd name="connsiteX117" fmla="*/ 171979 w 4543952"/>
                  <a:gd name="connsiteY117" fmla="*/ 5883755 h 6858000"/>
                  <a:gd name="connsiteX118" fmla="*/ 171981 w 4543952"/>
                  <a:gd name="connsiteY118" fmla="*/ 5883751 h 6858000"/>
                  <a:gd name="connsiteX119" fmla="*/ 260376 w 4543952"/>
                  <a:gd name="connsiteY119" fmla="*/ 5760873 h 6858000"/>
                  <a:gd name="connsiteX120" fmla="*/ 269141 w 4543952"/>
                  <a:gd name="connsiteY120" fmla="*/ 5740488 h 6858000"/>
                  <a:gd name="connsiteX121" fmla="*/ 275047 w 4543952"/>
                  <a:gd name="connsiteY121" fmla="*/ 5704483 h 6858000"/>
                  <a:gd name="connsiteX122" fmla="*/ 346295 w 4543952"/>
                  <a:gd name="connsiteY122" fmla="*/ 5562746 h 6858000"/>
                  <a:gd name="connsiteX123" fmla="*/ 355869 w 4543952"/>
                  <a:gd name="connsiteY123" fmla="*/ 5547578 h 6858000"/>
                  <a:gd name="connsiteX124" fmla="*/ 355869 w 4543952"/>
                  <a:gd name="connsiteY124" fmla="*/ 5547577 h 6858000"/>
                  <a:gd name="connsiteX125" fmla="*/ 345723 w 4543952"/>
                  <a:gd name="connsiteY125" fmla="*/ 5531692 h 6858000"/>
                  <a:gd name="connsiteX126" fmla="*/ 345722 w 4543952"/>
                  <a:gd name="connsiteY126" fmla="*/ 5531691 h 6858000"/>
                  <a:gd name="connsiteX127" fmla="*/ 335103 w 4543952"/>
                  <a:gd name="connsiteY127" fmla="*/ 5507667 h 6858000"/>
                  <a:gd name="connsiteX128" fmla="*/ 339627 w 4543952"/>
                  <a:gd name="connsiteY128" fmla="*/ 5480637 h 6858000"/>
                  <a:gd name="connsiteX129" fmla="*/ 351249 w 4543952"/>
                  <a:gd name="connsiteY129" fmla="*/ 5425582 h 6858000"/>
                  <a:gd name="connsiteX130" fmla="*/ 359440 w 4543952"/>
                  <a:gd name="connsiteY130" fmla="*/ 5385384 h 6858000"/>
                  <a:gd name="connsiteX131" fmla="*/ 364317 w 4543952"/>
                  <a:gd name="connsiteY131" fmla="*/ 5355014 h 6858000"/>
                  <a:gd name="connsiteX132" fmla="*/ 364317 w 4543952"/>
                  <a:gd name="connsiteY132" fmla="*/ 5355013 h 6858000"/>
                  <a:gd name="connsiteX133" fmla="*/ 362870 w 4543952"/>
                  <a:gd name="connsiteY133" fmla="*/ 5326162 h 6858000"/>
                  <a:gd name="connsiteX134" fmla="*/ 360397 w 4543952"/>
                  <a:gd name="connsiteY134" fmla="*/ 5321350 h 6858000"/>
                  <a:gd name="connsiteX135" fmla="*/ 359341 w 4543952"/>
                  <a:gd name="connsiteY135" fmla="*/ 5312287 h 6858000"/>
                  <a:gd name="connsiteX136" fmla="*/ 335437 w 4543952"/>
                  <a:gd name="connsiteY136" fmla="*/ 5272795 h 6858000"/>
                  <a:gd name="connsiteX137" fmla="*/ 311981 w 4543952"/>
                  <a:gd name="connsiteY137" fmla="*/ 5229432 h 6858000"/>
                  <a:gd name="connsiteX138" fmla="*/ 311814 w 4543952"/>
                  <a:gd name="connsiteY138" fmla="*/ 5179067 h 6858000"/>
                  <a:gd name="connsiteX139" fmla="*/ 314362 w 4543952"/>
                  <a:gd name="connsiteY139" fmla="*/ 5172090 h 6858000"/>
                  <a:gd name="connsiteX140" fmla="*/ 315052 w 4543952"/>
                  <a:gd name="connsiteY140" fmla="*/ 5166113 h 6858000"/>
                  <a:gd name="connsiteX141" fmla="*/ 315052 w 4543952"/>
                  <a:gd name="connsiteY141" fmla="*/ 5166112 h 6858000"/>
                  <a:gd name="connsiteX142" fmla="*/ 308337 w 4543952"/>
                  <a:gd name="connsiteY142" fmla="*/ 5133224 h 6858000"/>
                  <a:gd name="connsiteX143" fmla="*/ 308338 w 4543952"/>
                  <a:gd name="connsiteY143" fmla="*/ 5133219 h 6858000"/>
                  <a:gd name="connsiteX144" fmla="*/ 321364 w 4543952"/>
                  <a:gd name="connsiteY144" fmla="*/ 5087449 h 6858000"/>
                  <a:gd name="connsiteX145" fmla="*/ 327270 w 4543952"/>
                  <a:gd name="connsiteY145" fmla="*/ 5072375 h 6858000"/>
                  <a:gd name="connsiteX146" fmla="*/ 334485 w 4543952"/>
                  <a:gd name="connsiteY146" fmla="*/ 5041521 h 6858000"/>
                  <a:gd name="connsiteX147" fmla="*/ 360964 w 4543952"/>
                  <a:gd name="connsiteY147" fmla="*/ 4987037 h 6858000"/>
                  <a:gd name="connsiteX148" fmla="*/ 376969 w 4543952"/>
                  <a:gd name="connsiteY148" fmla="*/ 4961455 h 6858000"/>
                  <a:gd name="connsiteX149" fmla="*/ 378247 w 4543952"/>
                  <a:gd name="connsiteY149" fmla="*/ 4957452 h 6858000"/>
                  <a:gd name="connsiteX150" fmla="*/ 381039 w 4543952"/>
                  <a:gd name="connsiteY150" fmla="*/ 4952672 h 6858000"/>
                  <a:gd name="connsiteX151" fmla="*/ 385799 w 4543952"/>
                  <a:gd name="connsiteY151" fmla="*/ 4933804 h 6858000"/>
                  <a:gd name="connsiteX152" fmla="*/ 384396 w 4543952"/>
                  <a:gd name="connsiteY152" fmla="*/ 4912167 h 6858000"/>
                  <a:gd name="connsiteX153" fmla="*/ 382691 w 4543952"/>
                  <a:gd name="connsiteY153" fmla="*/ 4889274 h 6858000"/>
                  <a:gd name="connsiteX154" fmla="*/ 390221 w 4543952"/>
                  <a:gd name="connsiteY154" fmla="*/ 4863342 h 6858000"/>
                  <a:gd name="connsiteX155" fmla="*/ 412401 w 4543952"/>
                  <a:gd name="connsiteY155" fmla="*/ 4828916 h 6858000"/>
                  <a:gd name="connsiteX156" fmla="*/ 427237 w 4543952"/>
                  <a:gd name="connsiteY156" fmla="*/ 4800483 h 6858000"/>
                  <a:gd name="connsiteX157" fmla="*/ 427237 w 4543952"/>
                  <a:gd name="connsiteY157" fmla="*/ 4800482 h 6858000"/>
                  <a:gd name="connsiteX158" fmla="*/ 425928 w 4543952"/>
                  <a:gd name="connsiteY158" fmla="*/ 4767763 h 6858000"/>
                  <a:gd name="connsiteX159" fmla="*/ 416021 w 4543952"/>
                  <a:gd name="connsiteY159" fmla="*/ 4677654 h 6858000"/>
                  <a:gd name="connsiteX160" fmla="*/ 408019 w 4543952"/>
                  <a:gd name="connsiteY160" fmla="*/ 4659173 h 6858000"/>
                  <a:gd name="connsiteX161" fmla="*/ 348009 w 4543952"/>
                  <a:gd name="connsiteY161" fmla="*/ 4482003 h 6858000"/>
                  <a:gd name="connsiteX162" fmla="*/ 347247 w 4543952"/>
                  <a:gd name="connsiteY162" fmla="*/ 4363890 h 6858000"/>
                  <a:gd name="connsiteX163" fmla="*/ 356201 w 4543952"/>
                  <a:gd name="connsiteY163" fmla="*/ 4324645 h 6858000"/>
                  <a:gd name="connsiteX164" fmla="*/ 396017 w 4543952"/>
                  <a:gd name="connsiteY164" fmla="*/ 4253014 h 6858000"/>
                  <a:gd name="connsiteX165" fmla="*/ 401733 w 4543952"/>
                  <a:gd name="connsiteY165" fmla="*/ 4221391 h 6858000"/>
                  <a:gd name="connsiteX166" fmla="*/ 332842 w 4543952"/>
                  <a:gd name="connsiteY166" fmla="*/ 2836171 h 6858000"/>
                  <a:gd name="connsiteX167" fmla="*/ 332842 w 4543952"/>
                  <a:gd name="connsiteY167" fmla="*/ 2836172 h 6858000"/>
                  <a:gd name="connsiteX168" fmla="*/ 341533 w 4543952"/>
                  <a:gd name="connsiteY168" fmla="*/ 2848793 h 6858000"/>
                  <a:gd name="connsiteX169" fmla="*/ 358166 w 4543952"/>
                  <a:gd name="connsiteY169" fmla="*/ 2903544 h 6858000"/>
                  <a:gd name="connsiteX170" fmla="*/ 366072 w 4543952"/>
                  <a:gd name="connsiteY170" fmla="*/ 2947858 h 6858000"/>
                  <a:gd name="connsiteX171" fmla="*/ 366072 w 4543952"/>
                  <a:gd name="connsiteY171" fmla="*/ 2947862 h 6858000"/>
                  <a:gd name="connsiteX172" fmla="*/ 362488 w 4543952"/>
                  <a:gd name="connsiteY172" fmla="*/ 2982147 h 6858000"/>
                  <a:gd name="connsiteX173" fmla="*/ 350796 w 4543952"/>
                  <a:gd name="connsiteY173" fmla="*/ 3077400 h 6858000"/>
                  <a:gd name="connsiteX174" fmla="*/ 350796 w 4543952"/>
                  <a:gd name="connsiteY174" fmla="*/ 3077401 h 6858000"/>
                  <a:gd name="connsiteX175" fmla="*/ 363250 w 4543952"/>
                  <a:gd name="connsiteY175" fmla="*/ 3172654 h 6858000"/>
                  <a:gd name="connsiteX176" fmla="*/ 410877 w 4543952"/>
                  <a:gd name="connsiteY176" fmla="*/ 3489467 h 6858000"/>
                  <a:gd name="connsiteX177" fmla="*/ 432976 w 4543952"/>
                  <a:gd name="connsiteY177" fmla="*/ 3544713 h 6858000"/>
                  <a:gd name="connsiteX178" fmla="*/ 445520 w 4543952"/>
                  <a:gd name="connsiteY178" fmla="*/ 3562320 h 6858000"/>
                  <a:gd name="connsiteX179" fmla="*/ 450598 w 4543952"/>
                  <a:gd name="connsiteY179" fmla="*/ 3574407 h 6858000"/>
                  <a:gd name="connsiteX180" fmla="*/ 448246 w 4543952"/>
                  <a:gd name="connsiteY180" fmla="*/ 3587173 h 6858000"/>
                  <a:gd name="connsiteX181" fmla="*/ 438500 w 4543952"/>
                  <a:gd name="connsiteY181" fmla="*/ 3606816 h 6858000"/>
                  <a:gd name="connsiteX182" fmla="*/ 424974 w 4543952"/>
                  <a:gd name="connsiteY182" fmla="*/ 3630631 h 6858000"/>
                  <a:gd name="connsiteX183" fmla="*/ 400733 w 4543952"/>
                  <a:gd name="connsiteY183" fmla="*/ 3680162 h 6858000"/>
                  <a:gd name="connsiteX184" fmla="*/ 400733 w 4543952"/>
                  <a:gd name="connsiteY184" fmla="*/ 3680163 h 6858000"/>
                  <a:gd name="connsiteX185" fmla="*/ 404781 w 4543952"/>
                  <a:gd name="connsiteY185" fmla="*/ 3734837 h 6858000"/>
                  <a:gd name="connsiteX186" fmla="*/ 404399 w 4543952"/>
                  <a:gd name="connsiteY186" fmla="*/ 3754651 h 6858000"/>
                  <a:gd name="connsiteX187" fmla="*/ 398042 w 4543952"/>
                  <a:gd name="connsiteY187" fmla="*/ 3789775 h 6858000"/>
                  <a:gd name="connsiteX188" fmla="*/ 398042 w 4543952"/>
                  <a:gd name="connsiteY188" fmla="*/ 3789776 h 6858000"/>
                  <a:gd name="connsiteX189" fmla="*/ 412973 w 4543952"/>
                  <a:gd name="connsiteY189" fmla="*/ 3822472 h 6858000"/>
                  <a:gd name="connsiteX190" fmla="*/ 427308 w 4543952"/>
                  <a:gd name="connsiteY190" fmla="*/ 3852619 h 6858000"/>
                  <a:gd name="connsiteX191" fmla="*/ 417926 w 4543952"/>
                  <a:gd name="connsiteY191" fmla="*/ 3885336 h 6858000"/>
                  <a:gd name="connsiteX192" fmla="*/ 417925 w 4543952"/>
                  <a:gd name="connsiteY192" fmla="*/ 3885337 h 6858000"/>
                  <a:gd name="connsiteX193" fmla="*/ 386040 w 4543952"/>
                  <a:gd name="connsiteY193" fmla="*/ 3962158 h 6858000"/>
                  <a:gd name="connsiteX194" fmla="*/ 386040 w 4543952"/>
                  <a:gd name="connsiteY194" fmla="*/ 3962159 h 6858000"/>
                  <a:gd name="connsiteX195" fmla="*/ 388431 w 4543952"/>
                  <a:gd name="connsiteY195" fmla="*/ 4002409 h 6858000"/>
                  <a:gd name="connsiteX196" fmla="*/ 401733 w 4543952"/>
                  <a:gd name="connsiteY196" fmla="*/ 4043837 h 6858000"/>
                  <a:gd name="connsiteX197" fmla="*/ 401733 w 4543952"/>
                  <a:gd name="connsiteY197" fmla="*/ 4043839 h 6858000"/>
                  <a:gd name="connsiteX198" fmla="*/ 416855 w 4543952"/>
                  <a:gd name="connsiteY198" fmla="*/ 4103825 h 6858000"/>
                  <a:gd name="connsiteX199" fmla="*/ 405544 w 4543952"/>
                  <a:gd name="connsiteY199" fmla="*/ 4165381 h 6858000"/>
                  <a:gd name="connsiteX200" fmla="*/ 405543 w 4543952"/>
                  <a:gd name="connsiteY200" fmla="*/ 4165382 h 6858000"/>
                  <a:gd name="connsiteX201" fmla="*/ 401638 w 4543952"/>
                  <a:gd name="connsiteY201" fmla="*/ 4192386 h 6858000"/>
                  <a:gd name="connsiteX202" fmla="*/ 401638 w 4543952"/>
                  <a:gd name="connsiteY202" fmla="*/ 4192387 h 6858000"/>
                  <a:gd name="connsiteX203" fmla="*/ 405543 w 4543952"/>
                  <a:gd name="connsiteY203" fmla="*/ 4165383 h 6858000"/>
                  <a:gd name="connsiteX204" fmla="*/ 405544 w 4543952"/>
                  <a:gd name="connsiteY204" fmla="*/ 4165381 h 6858000"/>
                  <a:gd name="connsiteX205" fmla="*/ 414887 w 4543952"/>
                  <a:gd name="connsiteY205" fmla="*/ 4134255 h 6858000"/>
                  <a:gd name="connsiteX206" fmla="*/ 416855 w 4543952"/>
                  <a:gd name="connsiteY206" fmla="*/ 4103825 h 6858000"/>
                  <a:gd name="connsiteX207" fmla="*/ 416855 w 4543952"/>
                  <a:gd name="connsiteY207" fmla="*/ 4103824 h 6858000"/>
                  <a:gd name="connsiteX208" fmla="*/ 401733 w 4543952"/>
                  <a:gd name="connsiteY208" fmla="*/ 4043838 h 6858000"/>
                  <a:gd name="connsiteX209" fmla="*/ 401733 w 4543952"/>
                  <a:gd name="connsiteY209" fmla="*/ 4043837 h 6858000"/>
                  <a:gd name="connsiteX210" fmla="*/ 386040 w 4543952"/>
                  <a:gd name="connsiteY210" fmla="*/ 3962159 h 6858000"/>
                  <a:gd name="connsiteX211" fmla="*/ 395544 w 4543952"/>
                  <a:gd name="connsiteY211" fmla="*/ 3923124 h 6858000"/>
                  <a:gd name="connsiteX212" fmla="*/ 417925 w 4543952"/>
                  <a:gd name="connsiteY212" fmla="*/ 3885338 h 6858000"/>
                  <a:gd name="connsiteX213" fmla="*/ 417926 w 4543952"/>
                  <a:gd name="connsiteY213" fmla="*/ 3885336 h 6858000"/>
                  <a:gd name="connsiteX214" fmla="*/ 426528 w 4543952"/>
                  <a:gd name="connsiteY214" fmla="*/ 3868763 h 6858000"/>
                  <a:gd name="connsiteX215" fmla="*/ 427308 w 4543952"/>
                  <a:gd name="connsiteY215" fmla="*/ 3852619 h 6858000"/>
                  <a:gd name="connsiteX216" fmla="*/ 427308 w 4543952"/>
                  <a:gd name="connsiteY216" fmla="*/ 3852618 h 6858000"/>
                  <a:gd name="connsiteX217" fmla="*/ 412973 w 4543952"/>
                  <a:gd name="connsiteY217" fmla="*/ 3822471 h 6858000"/>
                  <a:gd name="connsiteX218" fmla="*/ 398042 w 4543952"/>
                  <a:gd name="connsiteY218" fmla="*/ 3789775 h 6858000"/>
                  <a:gd name="connsiteX219" fmla="*/ 404399 w 4543952"/>
                  <a:gd name="connsiteY219" fmla="*/ 3754652 h 6858000"/>
                  <a:gd name="connsiteX220" fmla="*/ 404781 w 4543952"/>
                  <a:gd name="connsiteY220" fmla="*/ 3734837 h 6858000"/>
                  <a:gd name="connsiteX221" fmla="*/ 404781 w 4543952"/>
                  <a:gd name="connsiteY221" fmla="*/ 3734836 h 6858000"/>
                  <a:gd name="connsiteX222" fmla="*/ 400733 w 4543952"/>
                  <a:gd name="connsiteY222" fmla="*/ 3680163 h 6858000"/>
                  <a:gd name="connsiteX223" fmla="*/ 407246 w 4543952"/>
                  <a:gd name="connsiteY223" fmla="*/ 3654415 h 6858000"/>
                  <a:gd name="connsiteX224" fmla="*/ 424974 w 4543952"/>
                  <a:gd name="connsiteY224" fmla="*/ 3630632 h 6858000"/>
                  <a:gd name="connsiteX225" fmla="*/ 438500 w 4543952"/>
                  <a:gd name="connsiteY225" fmla="*/ 3606817 h 6858000"/>
                  <a:gd name="connsiteX226" fmla="*/ 450598 w 4543952"/>
                  <a:gd name="connsiteY226" fmla="*/ 3574408 h 6858000"/>
                  <a:gd name="connsiteX227" fmla="*/ 450598 w 4543952"/>
                  <a:gd name="connsiteY227" fmla="*/ 3574407 h 6858000"/>
                  <a:gd name="connsiteX228" fmla="*/ 432976 w 4543952"/>
                  <a:gd name="connsiteY228" fmla="*/ 3544712 h 6858000"/>
                  <a:gd name="connsiteX229" fmla="*/ 410877 w 4543952"/>
                  <a:gd name="connsiteY229" fmla="*/ 3489466 h 6858000"/>
                  <a:gd name="connsiteX230" fmla="*/ 363250 w 4543952"/>
                  <a:gd name="connsiteY230" fmla="*/ 3172653 h 6858000"/>
                  <a:gd name="connsiteX231" fmla="*/ 350796 w 4543952"/>
                  <a:gd name="connsiteY231" fmla="*/ 3077401 h 6858000"/>
                  <a:gd name="connsiteX232" fmla="*/ 362488 w 4543952"/>
                  <a:gd name="connsiteY232" fmla="*/ 2982148 h 6858000"/>
                  <a:gd name="connsiteX233" fmla="*/ 366072 w 4543952"/>
                  <a:gd name="connsiteY233" fmla="*/ 2947862 h 6858000"/>
                  <a:gd name="connsiteX234" fmla="*/ 366072 w 4543952"/>
                  <a:gd name="connsiteY234" fmla="*/ 2947861 h 6858000"/>
                  <a:gd name="connsiteX235" fmla="*/ 366072 w 4543952"/>
                  <a:gd name="connsiteY235" fmla="*/ 2947858 h 6858000"/>
                  <a:gd name="connsiteX236" fmla="*/ 361441 w 4543952"/>
                  <a:gd name="connsiteY236" fmla="*/ 2914327 h 6858000"/>
                  <a:gd name="connsiteX237" fmla="*/ 358166 w 4543952"/>
                  <a:gd name="connsiteY237" fmla="*/ 2903544 h 6858000"/>
                  <a:gd name="connsiteX238" fmla="*/ 357138 w 4543952"/>
                  <a:gd name="connsiteY238" fmla="*/ 2897784 h 6858000"/>
                  <a:gd name="connsiteX239" fmla="*/ 341533 w 4543952"/>
                  <a:gd name="connsiteY239" fmla="*/ 2848792 h 6858000"/>
                  <a:gd name="connsiteX240" fmla="*/ 296001 w 4543952"/>
                  <a:gd name="connsiteY240" fmla="*/ 2745351 h 6858000"/>
                  <a:gd name="connsiteX241" fmla="*/ 289670 w 4543952"/>
                  <a:gd name="connsiteY241" fmla="*/ 2770757 h 6858000"/>
                  <a:gd name="connsiteX242" fmla="*/ 290080 w 4543952"/>
                  <a:gd name="connsiteY242" fmla="*/ 2778005 h 6858000"/>
                  <a:gd name="connsiteX243" fmla="*/ 289301 w 4543952"/>
                  <a:gd name="connsiteY243" fmla="*/ 2782304 h 6858000"/>
                  <a:gd name="connsiteX244" fmla="*/ 290501 w 4543952"/>
                  <a:gd name="connsiteY244" fmla="*/ 2785439 h 6858000"/>
                  <a:gd name="connsiteX245" fmla="*/ 290929 w 4543952"/>
                  <a:gd name="connsiteY245" fmla="*/ 2793022 h 6858000"/>
                  <a:gd name="connsiteX246" fmla="*/ 300579 w 4543952"/>
                  <a:gd name="connsiteY246" fmla="*/ 2811779 h 6858000"/>
                  <a:gd name="connsiteX247" fmla="*/ 300582 w 4543952"/>
                  <a:gd name="connsiteY247" fmla="*/ 2811786 h 6858000"/>
                  <a:gd name="connsiteX248" fmla="*/ 300583 w 4543952"/>
                  <a:gd name="connsiteY248" fmla="*/ 2811786 h 6858000"/>
                  <a:gd name="connsiteX249" fmla="*/ 300579 w 4543952"/>
                  <a:gd name="connsiteY249" fmla="*/ 2811779 h 6858000"/>
                  <a:gd name="connsiteX250" fmla="*/ 290501 w 4543952"/>
                  <a:gd name="connsiteY250" fmla="*/ 2785439 h 6858000"/>
                  <a:gd name="connsiteX251" fmla="*/ 290080 w 4543952"/>
                  <a:gd name="connsiteY251" fmla="*/ 2778005 h 6858000"/>
                  <a:gd name="connsiteX252" fmla="*/ 817328 w 4543952"/>
                  <a:gd name="connsiteY252" fmla="*/ 1508457 h 6858000"/>
                  <a:gd name="connsiteX253" fmla="*/ 845421 w 4543952"/>
                  <a:gd name="connsiteY253" fmla="*/ 1596212 h 6858000"/>
                  <a:gd name="connsiteX254" fmla="*/ 843517 w 4543952"/>
                  <a:gd name="connsiteY254" fmla="*/ 1624979 h 6858000"/>
                  <a:gd name="connsiteX255" fmla="*/ 786935 w 4543952"/>
                  <a:gd name="connsiteY255" fmla="*/ 1697752 h 6858000"/>
                  <a:gd name="connsiteX256" fmla="*/ 764267 w 4543952"/>
                  <a:gd name="connsiteY256" fmla="*/ 1733187 h 6858000"/>
                  <a:gd name="connsiteX257" fmla="*/ 722546 w 4543952"/>
                  <a:gd name="connsiteY257" fmla="*/ 1833774 h 6858000"/>
                  <a:gd name="connsiteX258" fmla="*/ 714925 w 4543952"/>
                  <a:gd name="connsiteY258" fmla="*/ 1842157 h 6858000"/>
                  <a:gd name="connsiteX259" fmla="*/ 624434 w 4543952"/>
                  <a:gd name="connsiteY259" fmla="*/ 1916453 h 6858000"/>
                  <a:gd name="connsiteX260" fmla="*/ 609004 w 4543952"/>
                  <a:gd name="connsiteY260" fmla="*/ 1933218 h 6858000"/>
                  <a:gd name="connsiteX261" fmla="*/ 584999 w 4543952"/>
                  <a:gd name="connsiteY261" fmla="*/ 1953412 h 6858000"/>
                  <a:gd name="connsiteX262" fmla="*/ 538516 w 4543952"/>
                  <a:gd name="connsiteY262" fmla="*/ 2016468 h 6858000"/>
                  <a:gd name="connsiteX263" fmla="*/ 523657 w 4543952"/>
                  <a:gd name="connsiteY263" fmla="*/ 2094577 h 6858000"/>
                  <a:gd name="connsiteX264" fmla="*/ 500986 w 4543952"/>
                  <a:gd name="connsiteY264" fmla="*/ 2188878 h 6858000"/>
                  <a:gd name="connsiteX265" fmla="*/ 485746 w 4543952"/>
                  <a:gd name="connsiteY265" fmla="*/ 2228313 h 6858000"/>
                  <a:gd name="connsiteX266" fmla="*/ 456789 w 4543952"/>
                  <a:gd name="connsiteY266" fmla="*/ 2334043 h 6858000"/>
                  <a:gd name="connsiteX267" fmla="*/ 432404 w 4543952"/>
                  <a:gd name="connsiteY267" fmla="*/ 2409484 h 6858000"/>
                  <a:gd name="connsiteX268" fmla="*/ 415303 w 4543952"/>
                  <a:gd name="connsiteY268" fmla="*/ 2435912 h 6858000"/>
                  <a:gd name="connsiteX269" fmla="*/ 415303 w 4543952"/>
                  <a:gd name="connsiteY269" fmla="*/ 2435912 h 6858000"/>
                  <a:gd name="connsiteX270" fmla="*/ 415303 w 4543952"/>
                  <a:gd name="connsiteY270" fmla="*/ 2435912 h 6858000"/>
                  <a:gd name="connsiteX271" fmla="*/ 414227 w 4543952"/>
                  <a:gd name="connsiteY271" fmla="*/ 2440915 h 6858000"/>
                  <a:gd name="connsiteX272" fmla="*/ 409472 w 4543952"/>
                  <a:gd name="connsiteY272" fmla="*/ 2463016 h 6858000"/>
                  <a:gd name="connsiteX273" fmla="*/ 409472 w 4543952"/>
                  <a:gd name="connsiteY273" fmla="*/ 2463017 h 6858000"/>
                  <a:gd name="connsiteX274" fmla="*/ 411535 w 4543952"/>
                  <a:gd name="connsiteY274" fmla="*/ 2490550 h 6858000"/>
                  <a:gd name="connsiteX275" fmla="*/ 418115 w 4543952"/>
                  <a:gd name="connsiteY275" fmla="*/ 2518261 h 6858000"/>
                  <a:gd name="connsiteX276" fmla="*/ 418115 w 4543952"/>
                  <a:gd name="connsiteY276" fmla="*/ 2518264 h 6858000"/>
                  <a:gd name="connsiteX277" fmla="*/ 421759 w 4543952"/>
                  <a:gd name="connsiteY277" fmla="*/ 2545006 h 6858000"/>
                  <a:gd name="connsiteX278" fmla="*/ 417545 w 4543952"/>
                  <a:gd name="connsiteY278" fmla="*/ 2571033 h 6858000"/>
                  <a:gd name="connsiteX279" fmla="*/ 344391 w 4543952"/>
                  <a:gd name="connsiteY279" fmla="*/ 2668000 h 6858000"/>
                  <a:gd name="connsiteX280" fmla="*/ 296001 w 4543952"/>
                  <a:gd name="connsiteY280" fmla="*/ 2745347 h 6858000"/>
                  <a:gd name="connsiteX281" fmla="*/ 296001 w 4543952"/>
                  <a:gd name="connsiteY281" fmla="*/ 2745348 h 6858000"/>
                  <a:gd name="connsiteX282" fmla="*/ 344391 w 4543952"/>
                  <a:gd name="connsiteY282" fmla="*/ 2668001 h 6858000"/>
                  <a:gd name="connsiteX283" fmla="*/ 417545 w 4543952"/>
                  <a:gd name="connsiteY283" fmla="*/ 2571034 h 6858000"/>
                  <a:gd name="connsiteX284" fmla="*/ 421760 w 4543952"/>
                  <a:gd name="connsiteY284" fmla="*/ 2545006 h 6858000"/>
                  <a:gd name="connsiteX285" fmla="*/ 421759 w 4543952"/>
                  <a:gd name="connsiteY285" fmla="*/ 2545006 h 6858000"/>
                  <a:gd name="connsiteX286" fmla="*/ 421760 w 4543952"/>
                  <a:gd name="connsiteY286" fmla="*/ 2545005 h 6858000"/>
                  <a:gd name="connsiteX287" fmla="*/ 418115 w 4543952"/>
                  <a:gd name="connsiteY287" fmla="*/ 2518263 h 6858000"/>
                  <a:gd name="connsiteX288" fmla="*/ 418115 w 4543952"/>
                  <a:gd name="connsiteY288" fmla="*/ 2518261 h 6858000"/>
                  <a:gd name="connsiteX289" fmla="*/ 409472 w 4543952"/>
                  <a:gd name="connsiteY289" fmla="*/ 2463017 h 6858000"/>
                  <a:gd name="connsiteX290" fmla="*/ 414227 w 4543952"/>
                  <a:gd name="connsiteY290" fmla="*/ 2440915 h 6858000"/>
                  <a:gd name="connsiteX291" fmla="*/ 415303 w 4543952"/>
                  <a:gd name="connsiteY291" fmla="*/ 2435912 h 6858000"/>
                  <a:gd name="connsiteX292" fmla="*/ 432404 w 4543952"/>
                  <a:gd name="connsiteY292" fmla="*/ 2409485 h 6858000"/>
                  <a:gd name="connsiteX293" fmla="*/ 456789 w 4543952"/>
                  <a:gd name="connsiteY293" fmla="*/ 2334044 h 6858000"/>
                  <a:gd name="connsiteX294" fmla="*/ 485746 w 4543952"/>
                  <a:gd name="connsiteY294" fmla="*/ 2228314 h 6858000"/>
                  <a:gd name="connsiteX295" fmla="*/ 500986 w 4543952"/>
                  <a:gd name="connsiteY295" fmla="*/ 2188879 h 6858000"/>
                  <a:gd name="connsiteX296" fmla="*/ 523657 w 4543952"/>
                  <a:gd name="connsiteY296" fmla="*/ 2094578 h 6858000"/>
                  <a:gd name="connsiteX297" fmla="*/ 538516 w 4543952"/>
                  <a:gd name="connsiteY297" fmla="*/ 2016469 h 6858000"/>
                  <a:gd name="connsiteX298" fmla="*/ 584999 w 4543952"/>
                  <a:gd name="connsiteY298" fmla="*/ 1953413 h 6858000"/>
                  <a:gd name="connsiteX299" fmla="*/ 609004 w 4543952"/>
                  <a:gd name="connsiteY299" fmla="*/ 1933219 h 6858000"/>
                  <a:gd name="connsiteX300" fmla="*/ 624434 w 4543952"/>
                  <a:gd name="connsiteY300" fmla="*/ 1916454 h 6858000"/>
                  <a:gd name="connsiteX301" fmla="*/ 714925 w 4543952"/>
                  <a:gd name="connsiteY301" fmla="*/ 1842158 h 6858000"/>
                  <a:gd name="connsiteX302" fmla="*/ 722546 w 4543952"/>
                  <a:gd name="connsiteY302" fmla="*/ 1833775 h 6858000"/>
                  <a:gd name="connsiteX303" fmla="*/ 764267 w 4543952"/>
                  <a:gd name="connsiteY303" fmla="*/ 1733188 h 6858000"/>
                  <a:gd name="connsiteX304" fmla="*/ 786936 w 4543952"/>
                  <a:gd name="connsiteY304" fmla="*/ 1697753 h 6858000"/>
                  <a:gd name="connsiteX305" fmla="*/ 843517 w 4543952"/>
                  <a:gd name="connsiteY305" fmla="*/ 1624980 h 6858000"/>
                  <a:gd name="connsiteX306" fmla="*/ 845422 w 4543952"/>
                  <a:gd name="connsiteY306" fmla="*/ 1596213 h 6858000"/>
                  <a:gd name="connsiteX307" fmla="*/ 798723 w 4543952"/>
                  <a:gd name="connsiteY307" fmla="*/ 1459072 h 6858000"/>
                  <a:gd name="connsiteX308" fmla="*/ 807941 w 4543952"/>
                  <a:gd name="connsiteY308" fmla="*/ 1481571 h 6858000"/>
                  <a:gd name="connsiteX309" fmla="*/ 798724 w 4543952"/>
                  <a:gd name="connsiteY309" fmla="*/ 1459073 h 6858000"/>
                  <a:gd name="connsiteX310" fmla="*/ 779530 w 4543952"/>
                  <a:gd name="connsiteY310" fmla="*/ 1268757 h 6858000"/>
                  <a:gd name="connsiteX311" fmla="*/ 774363 w 4543952"/>
                  <a:gd name="connsiteY311" fmla="*/ 1286068 h 6858000"/>
                  <a:gd name="connsiteX312" fmla="*/ 752025 w 4543952"/>
                  <a:gd name="connsiteY312" fmla="*/ 1350626 h 6858000"/>
                  <a:gd name="connsiteX313" fmla="*/ 757620 w 4543952"/>
                  <a:gd name="connsiteY313" fmla="*/ 1413839 h 6858000"/>
                  <a:gd name="connsiteX314" fmla="*/ 752026 w 4543952"/>
                  <a:gd name="connsiteY314" fmla="*/ 1350627 h 6858000"/>
                  <a:gd name="connsiteX315" fmla="*/ 774363 w 4543952"/>
                  <a:gd name="connsiteY315" fmla="*/ 1286069 h 6858000"/>
                  <a:gd name="connsiteX316" fmla="*/ 779530 w 4543952"/>
                  <a:gd name="connsiteY316" fmla="*/ 1268757 h 6858000"/>
                  <a:gd name="connsiteX317" fmla="*/ 837801 w 4543952"/>
                  <a:gd name="connsiteY317" fmla="*/ 773034 h 6858000"/>
                  <a:gd name="connsiteX318" fmla="*/ 829801 w 4543952"/>
                  <a:gd name="connsiteY318" fmla="*/ 854378 h 6858000"/>
                  <a:gd name="connsiteX319" fmla="*/ 798747 w 4543952"/>
                  <a:gd name="connsiteY319" fmla="*/ 915342 h 6858000"/>
                  <a:gd name="connsiteX320" fmla="*/ 788269 w 4543952"/>
                  <a:gd name="connsiteY320" fmla="*/ 927154 h 6858000"/>
                  <a:gd name="connsiteX321" fmla="*/ 791889 w 4543952"/>
                  <a:gd name="connsiteY321" fmla="*/ 1097086 h 6858000"/>
                  <a:gd name="connsiteX322" fmla="*/ 796271 w 4543952"/>
                  <a:gd name="connsiteY322" fmla="*/ 1123184 h 6858000"/>
                  <a:gd name="connsiteX323" fmla="*/ 771553 w 4543952"/>
                  <a:gd name="connsiteY323" fmla="*/ 1184028 h 6858000"/>
                  <a:gd name="connsiteX324" fmla="*/ 796272 w 4543952"/>
                  <a:gd name="connsiteY324" fmla="*/ 1123185 h 6858000"/>
                  <a:gd name="connsiteX325" fmla="*/ 791890 w 4543952"/>
                  <a:gd name="connsiteY325" fmla="*/ 1097087 h 6858000"/>
                  <a:gd name="connsiteX326" fmla="*/ 788270 w 4543952"/>
                  <a:gd name="connsiteY326" fmla="*/ 927155 h 6858000"/>
                  <a:gd name="connsiteX327" fmla="*/ 798748 w 4543952"/>
                  <a:gd name="connsiteY327" fmla="*/ 915343 h 6858000"/>
                  <a:gd name="connsiteX328" fmla="*/ 829801 w 4543952"/>
                  <a:gd name="connsiteY328" fmla="*/ 854379 h 6858000"/>
                  <a:gd name="connsiteX329" fmla="*/ 837801 w 4543952"/>
                  <a:gd name="connsiteY329" fmla="*/ 773035 h 6858000"/>
                  <a:gd name="connsiteX330" fmla="*/ 782400 w 4543952"/>
                  <a:gd name="connsiteY330" fmla="*/ 517850 h 6858000"/>
                  <a:gd name="connsiteX331" fmla="*/ 791317 w 4543952"/>
                  <a:gd name="connsiteY331" fmla="*/ 556046 h 6858000"/>
                  <a:gd name="connsiteX332" fmla="*/ 797795 w 4543952"/>
                  <a:gd name="connsiteY332" fmla="*/ 580049 h 6858000"/>
                  <a:gd name="connsiteX333" fmla="*/ 801176 w 4543952"/>
                  <a:gd name="connsiteY333" fmla="*/ 642536 h 6858000"/>
                  <a:gd name="connsiteX334" fmla="*/ 813700 w 4543952"/>
                  <a:gd name="connsiteY334" fmla="*/ 694927 h 6858000"/>
                  <a:gd name="connsiteX335" fmla="*/ 801177 w 4543952"/>
                  <a:gd name="connsiteY335" fmla="*/ 642537 h 6858000"/>
                  <a:gd name="connsiteX336" fmla="*/ 797796 w 4543952"/>
                  <a:gd name="connsiteY336" fmla="*/ 580050 h 6858000"/>
                  <a:gd name="connsiteX337" fmla="*/ 791318 w 4543952"/>
                  <a:gd name="connsiteY337" fmla="*/ 556047 h 6858000"/>
                  <a:gd name="connsiteX338" fmla="*/ 783887 w 4543952"/>
                  <a:gd name="connsiteY338" fmla="*/ 313532 h 6858000"/>
                  <a:gd name="connsiteX339" fmla="*/ 786245 w 4543952"/>
                  <a:gd name="connsiteY339" fmla="*/ 324057 h 6858000"/>
                  <a:gd name="connsiteX340" fmla="*/ 784459 w 4543952"/>
                  <a:gd name="connsiteY340" fmla="*/ 338869 h 6858000"/>
                  <a:gd name="connsiteX341" fmla="*/ 784454 w 4543952"/>
                  <a:gd name="connsiteY341" fmla="*/ 338897 h 6858000"/>
                  <a:gd name="connsiteX342" fmla="*/ 778363 w 4543952"/>
                  <a:gd name="connsiteY342" fmla="*/ 367327 h 6858000"/>
                  <a:gd name="connsiteX343" fmla="*/ 774553 w 4543952"/>
                  <a:gd name="connsiteY343" fmla="*/ 395639 h 6858000"/>
                  <a:gd name="connsiteX344" fmla="*/ 784454 w 4543952"/>
                  <a:gd name="connsiteY344" fmla="*/ 338897 h 6858000"/>
                  <a:gd name="connsiteX345" fmla="*/ 784460 w 4543952"/>
                  <a:gd name="connsiteY345" fmla="*/ 338870 h 6858000"/>
                  <a:gd name="connsiteX346" fmla="*/ 783888 w 4543952"/>
                  <a:gd name="connsiteY346" fmla="*/ 313533 h 6858000"/>
                  <a:gd name="connsiteX347" fmla="*/ 761560 w 4543952"/>
                  <a:gd name="connsiteY347" fmla="*/ 281567 h 6858000"/>
                  <a:gd name="connsiteX348" fmla="*/ 766454 w 4543952"/>
                  <a:gd name="connsiteY348" fmla="*/ 295414 h 6858000"/>
                  <a:gd name="connsiteX349" fmla="*/ 766455 w 4543952"/>
                  <a:gd name="connsiteY349" fmla="*/ 295414 h 6858000"/>
                  <a:gd name="connsiteX350" fmla="*/ 774880 w 4543952"/>
                  <a:gd name="connsiteY350" fmla="*/ 24485 h 6858000"/>
                  <a:gd name="connsiteX351" fmla="*/ 777142 w 4543952"/>
                  <a:gd name="connsiteY351" fmla="*/ 74128 h 6858000"/>
                  <a:gd name="connsiteX352" fmla="*/ 767023 w 4543952"/>
                  <a:gd name="connsiteY352" fmla="*/ 151568 h 6858000"/>
                  <a:gd name="connsiteX353" fmla="*/ 766824 w 4543952"/>
                  <a:gd name="connsiteY353" fmla="*/ 153387 h 6858000"/>
                  <a:gd name="connsiteX354" fmla="*/ 763010 w 4543952"/>
                  <a:gd name="connsiteY354" fmla="*/ 177270 h 6858000"/>
                  <a:gd name="connsiteX355" fmla="*/ 758551 w 4543952"/>
                  <a:gd name="connsiteY355" fmla="*/ 228943 h 6858000"/>
                  <a:gd name="connsiteX356" fmla="*/ 766824 w 4543952"/>
                  <a:gd name="connsiteY356" fmla="*/ 153387 h 6858000"/>
                  <a:gd name="connsiteX357" fmla="*/ 771220 w 4543952"/>
                  <a:gd name="connsiteY357" fmla="*/ 125860 h 6858000"/>
                  <a:gd name="connsiteX358" fmla="*/ 777143 w 4543952"/>
                  <a:gd name="connsiteY358" fmla="*/ 74128 h 6858000"/>
                  <a:gd name="connsiteX359" fmla="*/ 313354 w 4543952"/>
                  <a:gd name="connsiteY359" fmla="*/ 0 h 6858000"/>
                  <a:gd name="connsiteX360" fmla="*/ 777461 w 4543952"/>
                  <a:gd name="connsiteY360" fmla="*/ 0 h 6858000"/>
                  <a:gd name="connsiteX361" fmla="*/ 774743 w 4543952"/>
                  <a:gd name="connsiteY361" fmla="*/ 21485 h 6858000"/>
                  <a:gd name="connsiteX362" fmla="*/ 777461 w 4543952"/>
                  <a:gd name="connsiteY362" fmla="*/ 0 h 6858000"/>
                  <a:gd name="connsiteX363" fmla="*/ 4543952 w 4543952"/>
                  <a:gd name="connsiteY363" fmla="*/ 1 h 6858000"/>
                  <a:gd name="connsiteX364" fmla="*/ 4543952 w 4543952"/>
                  <a:gd name="connsiteY364" fmla="*/ 6858000 h 6858000"/>
                  <a:gd name="connsiteX365" fmla="*/ 284400 w 4543952"/>
                  <a:gd name="connsiteY365" fmla="*/ 6858000 h 6858000"/>
                  <a:gd name="connsiteX366" fmla="*/ 112147 w 4543952"/>
                  <a:gd name="connsiteY366" fmla="*/ 6858000 h 6858000"/>
                  <a:gd name="connsiteX367" fmla="*/ 102447 w 4543952"/>
                  <a:gd name="connsiteY367" fmla="*/ 6815515 h 6858000"/>
                  <a:gd name="connsiteX368" fmla="*/ 83396 w 4543952"/>
                  <a:gd name="connsiteY368" fmla="*/ 6748457 h 6858000"/>
                  <a:gd name="connsiteX369" fmla="*/ 61870 w 4543952"/>
                  <a:gd name="connsiteY369" fmla="*/ 6584811 h 6858000"/>
                  <a:gd name="connsiteX370" fmla="*/ 41105 w 4543952"/>
                  <a:gd name="connsiteY370" fmla="*/ 6415832 h 6858000"/>
                  <a:gd name="connsiteX371" fmla="*/ 34247 w 4543952"/>
                  <a:gd name="connsiteY371" fmla="*/ 6323057 h 6858000"/>
                  <a:gd name="connsiteX372" fmla="*/ 23386 w 4543952"/>
                  <a:gd name="connsiteY372" fmla="*/ 6242092 h 6858000"/>
                  <a:gd name="connsiteX373" fmla="*/ 16528 w 4543952"/>
                  <a:gd name="connsiteY373" fmla="*/ 6171604 h 6858000"/>
                  <a:gd name="connsiteX374" fmla="*/ 2622 w 4543952"/>
                  <a:gd name="connsiteY374" fmla="*/ 6059396 h 6858000"/>
                  <a:gd name="connsiteX375" fmla="*/ 0 w 4543952"/>
                  <a:gd name="connsiteY375" fmla="*/ 6041768 h 6858000"/>
                  <a:gd name="connsiteX376" fmla="*/ 0 w 4543952"/>
                  <a:gd name="connsiteY376" fmla="*/ 6000936 h 6858000"/>
                  <a:gd name="connsiteX377" fmla="*/ 3670 w 4543952"/>
                  <a:gd name="connsiteY377" fmla="*/ 5957594 h 6858000"/>
                  <a:gd name="connsiteX378" fmla="*/ 0 w 4543952"/>
                  <a:gd name="connsiteY378" fmla="*/ 5912510 h 6858000"/>
                  <a:gd name="connsiteX379" fmla="*/ 0 w 4543952"/>
                  <a:gd name="connsiteY379" fmla="*/ 5886400 h 6858000"/>
                  <a:gd name="connsiteX380" fmla="*/ 1098 w 4543952"/>
                  <a:gd name="connsiteY380" fmla="*/ 5864317 h 6858000"/>
                  <a:gd name="connsiteX381" fmla="*/ 24720 w 4543952"/>
                  <a:gd name="connsiteY381" fmla="*/ 5790591 h 6858000"/>
                  <a:gd name="connsiteX382" fmla="*/ 26434 w 4543952"/>
                  <a:gd name="connsiteY382" fmla="*/ 5781829 h 6858000"/>
                  <a:gd name="connsiteX383" fmla="*/ 35771 w 4543952"/>
                  <a:gd name="connsiteY383" fmla="*/ 5733439 h 6858000"/>
                  <a:gd name="connsiteX384" fmla="*/ 38819 w 4543952"/>
                  <a:gd name="connsiteY384" fmla="*/ 5706958 h 6858000"/>
                  <a:gd name="connsiteX385" fmla="*/ 58250 w 4543952"/>
                  <a:gd name="connsiteY385" fmla="*/ 5606371 h 6858000"/>
                  <a:gd name="connsiteX386" fmla="*/ 67394 w 4543952"/>
                  <a:gd name="connsiteY386" fmla="*/ 5548459 h 6858000"/>
                  <a:gd name="connsiteX387" fmla="*/ 66060 w 4543952"/>
                  <a:gd name="connsiteY387" fmla="*/ 5501593 h 6858000"/>
                  <a:gd name="connsiteX388" fmla="*/ 64346 w 4543952"/>
                  <a:gd name="connsiteY388" fmla="*/ 5419294 h 6858000"/>
                  <a:gd name="connsiteX389" fmla="*/ 59964 w 4543952"/>
                  <a:gd name="connsiteY389" fmla="*/ 5393004 h 6858000"/>
                  <a:gd name="connsiteX390" fmla="*/ 72538 w 4543952"/>
                  <a:gd name="connsiteY390" fmla="*/ 5274128 h 6858000"/>
                  <a:gd name="connsiteX391" fmla="*/ 73490 w 4543952"/>
                  <a:gd name="connsiteY391" fmla="*/ 5206307 h 6858000"/>
                  <a:gd name="connsiteX392" fmla="*/ 89113 w 4543952"/>
                  <a:gd name="connsiteY392" fmla="*/ 5129915 h 6858000"/>
                  <a:gd name="connsiteX393" fmla="*/ 88351 w 4543952"/>
                  <a:gd name="connsiteY393" fmla="*/ 5107626 h 6858000"/>
                  <a:gd name="connsiteX394" fmla="*/ 87016 w 4543952"/>
                  <a:gd name="connsiteY394" fmla="*/ 5082669 h 6858000"/>
                  <a:gd name="connsiteX395" fmla="*/ 85872 w 4543952"/>
                  <a:gd name="connsiteY395" fmla="*/ 5006085 h 6858000"/>
                  <a:gd name="connsiteX396" fmla="*/ 80158 w 4543952"/>
                  <a:gd name="connsiteY396" fmla="*/ 4959601 h 6858000"/>
                  <a:gd name="connsiteX397" fmla="*/ 83586 w 4543952"/>
                  <a:gd name="connsiteY397" fmla="*/ 4871018 h 6858000"/>
                  <a:gd name="connsiteX398" fmla="*/ 78634 w 4543952"/>
                  <a:gd name="connsiteY398" fmla="*/ 4838249 h 6858000"/>
                  <a:gd name="connsiteX399" fmla="*/ 78062 w 4543952"/>
                  <a:gd name="connsiteY399" fmla="*/ 4755380 h 6858000"/>
                  <a:gd name="connsiteX400" fmla="*/ 80920 w 4543952"/>
                  <a:gd name="connsiteY400" fmla="*/ 4681082 h 6858000"/>
                  <a:gd name="connsiteX401" fmla="*/ 79396 w 4543952"/>
                  <a:gd name="connsiteY401" fmla="*/ 4609451 h 6858000"/>
                  <a:gd name="connsiteX402" fmla="*/ 73110 w 4543952"/>
                  <a:gd name="connsiteY402" fmla="*/ 4558206 h 6858000"/>
                  <a:gd name="connsiteX403" fmla="*/ 69300 w 4543952"/>
                  <a:gd name="connsiteY403" fmla="*/ 4502578 h 6858000"/>
                  <a:gd name="connsiteX404" fmla="*/ 46629 w 4543952"/>
                  <a:gd name="connsiteY404" fmla="*/ 4349221 h 6858000"/>
                  <a:gd name="connsiteX405" fmla="*/ 52153 w 4543952"/>
                  <a:gd name="connsiteY405" fmla="*/ 4320836 h 6858000"/>
                  <a:gd name="connsiteX406" fmla="*/ 57297 w 4543952"/>
                  <a:gd name="connsiteY406" fmla="*/ 4159666 h 6858000"/>
                  <a:gd name="connsiteX407" fmla="*/ 56915 w 4543952"/>
                  <a:gd name="connsiteY407" fmla="*/ 4124613 h 6858000"/>
                  <a:gd name="connsiteX408" fmla="*/ 79396 w 4543952"/>
                  <a:gd name="connsiteY408" fmla="*/ 4030502 h 6858000"/>
                  <a:gd name="connsiteX409" fmla="*/ 43771 w 4543952"/>
                  <a:gd name="connsiteY409" fmla="*/ 3885337 h 6858000"/>
                  <a:gd name="connsiteX410" fmla="*/ 426 w 4543952"/>
                  <a:gd name="connsiteY410" fmla="*/ 3786776 h 6858000"/>
                  <a:gd name="connsiteX411" fmla="*/ 0 w 4543952"/>
                  <a:gd name="connsiteY411" fmla="*/ 3773896 h 6858000"/>
                  <a:gd name="connsiteX412" fmla="*/ 0 w 4543952"/>
                  <a:gd name="connsiteY412" fmla="*/ 3393881 h 6858000"/>
                  <a:gd name="connsiteX413" fmla="*/ 11838 w 4543952"/>
                  <a:gd name="connsiteY413" fmla="*/ 3359515 h 6858000"/>
                  <a:gd name="connsiteX414" fmla="*/ 12910 w 4543952"/>
                  <a:gd name="connsiteY414" fmla="*/ 3318770 h 6858000"/>
                  <a:gd name="connsiteX415" fmla="*/ 6718 w 4543952"/>
                  <a:gd name="connsiteY415" fmla="*/ 3304078 h 6858000"/>
                  <a:gd name="connsiteX416" fmla="*/ 0 w 4543952"/>
                  <a:gd name="connsiteY416" fmla="*/ 3297656 h 6858000"/>
                  <a:gd name="connsiteX417" fmla="*/ 0 w 4543952"/>
                  <a:gd name="connsiteY417" fmla="*/ 3207866 h 6858000"/>
                  <a:gd name="connsiteX418" fmla="*/ 15553 w 4543952"/>
                  <a:gd name="connsiteY418" fmla="*/ 3186770 h 6858000"/>
                  <a:gd name="connsiteX419" fmla="*/ 36341 w 4543952"/>
                  <a:gd name="connsiteY419" fmla="*/ 3107499 h 6858000"/>
                  <a:gd name="connsiteX420" fmla="*/ 38057 w 4543952"/>
                  <a:gd name="connsiteY420" fmla="*/ 3042727 h 6858000"/>
                  <a:gd name="connsiteX421" fmla="*/ 54249 w 4543952"/>
                  <a:gd name="connsiteY421" fmla="*/ 2901942 h 6858000"/>
                  <a:gd name="connsiteX422" fmla="*/ 77300 w 4543952"/>
                  <a:gd name="connsiteY422" fmla="*/ 2809929 h 6858000"/>
                  <a:gd name="connsiteX423" fmla="*/ 103399 w 4543952"/>
                  <a:gd name="connsiteY423" fmla="*/ 2743825 h 6858000"/>
                  <a:gd name="connsiteX424" fmla="*/ 137500 w 4543952"/>
                  <a:gd name="connsiteY424" fmla="*/ 2649142 h 6858000"/>
                  <a:gd name="connsiteX425" fmla="*/ 155217 w 4543952"/>
                  <a:gd name="connsiteY425" fmla="*/ 2554078 h 6858000"/>
                  <a:gd name="connsiteX426" fmla="*/ 177507 w 4543952"/>
                  <a:gd name="connsiteY426" fmla="*/ 2485306 h 6858000"/>
                  <a:gd name="connsiteX427" fmla="*/ 192748 w 4543952"/>
                  <a:gd name="connsiteY427" fmla="*/ 2401291 h 6858000"/>
                  <a:gd name="connsiteX428" fmla="*/ 193318 w 4543952"/>
                  <a:gd name="connsiteY428" fmla="*/ 2330805 h 6858000"/>
                  <a:gd name="connsiteX429" fmla="*/ 190652 w 4543952"/>
                  <a:gd name="connsiteY429" fmla="*/ 2220311 h 6858000"/>
                  <a:gd name="connsiteX430" fmla="*/ 236753 w 4543952"/>
                  <a:gd name="connsiteY430" fmla="*/ 2085053 h 6858000"/>
                  <a:gd name="connsiteX431" fmla="*/ 247042 w 4543952"/>
                  <a:gd name="connsiteY431" fmla="*/ 2030377 h 6858000"/>
                  <a:gd name="connsiteX432" fmla="*/ 251804 w 4543952"/>
                  <a:gd name="connsiteY432" fmla="*/ 1978939 h 6858000"/>
                  <a:gd name="connsiteX433" fmla="*/ 282475 w 4543952"/>
                  <a:gd name="connsiteY433" fmla="*/ 1869779 h 6858000"/>
                  <a:gd name="connsiteX434" fmla="*/ 292573 w 4543952"/>
                  <a:gd name="connsiteY434" fmla="*/ 1825392 h 6858000"/>
                  <a:gd name="connsiteX435" fmla="*/ 292381 w 4543952"/>
                  <a:gd name="connsiteY435" fmla="*/ 1763286 h 6858000"/>
                  <a:gd name="connsiteX436" fmla="*/ 306480 w 4543952"/>
                  <a:gd name="connsiteY436" fmla="*/ 1650316 h 6858000"/>
                  <a:gd name="connsiteX437" fmla="*/ 347629 w 4543952"/>
                  <a:gd name="connsiteY437" fmla="*/ 1537536 h 6858000"/>
                  <a:gd name="connsiteX438" fmla="*/ 343629 w 4543952"/>
                  <a:gd name="connsiteY438" fmla="*/ 1489719 h 6858000"/>
                  <a:gd name="connsiteX439" fmla="*/ 344581 w 4543952"/>
                  <a:gd name="connsiteY439" fmla="*/ 1472574 h 6858000"/>
                  <a:gd name="connsiteX440" fmla="*/ 367252 w 4543952"/>
                  <a:gd name="connsiteY440" fmla="*/ 1318455 h 6858000"/>
                  <a:gd name="connsiteX441" fmla="*/ 369728 w 4543952"/>
                  <a:gd name="connsiteY441" fmla="*/ 1303023 h 6858000"/>
                  <a:gd name="connsiteX442" fmla="*/ 389921 w 4543952"/>
                  <a:gd name="connsiteY442" fmla="*/ 1230632 h 6858000"/>
                  <a:gd name="connsiteX443" fmla="*/ 402495 w 4543952"/>
                  <a:gd name="connsiteY443" fmla="*/ 1048124 h 6858000"/>
                  <a:gd name="connsiteX444" fmla="*/ 404019 w 4543952"/>
                  <a:gd name="connsiteY444" fmla="*/ 1036886 h 6858000"/>
                  <a:gd name="connsiteX445" fmla="*/ 393923 w 4543952"/>
                  <a:gd name="connsiteY445" fmla="*/ 975732 h 6858000"/>
                  <a:gd name="connsiteX446" fmla="*/ 379634 w 4543952"/>
                  <a:gd name="connsiteY446" fmla="*/ 945443 h 6858000"/>
                  <a:gd name="connsiteX447" fmla="*/ 364774 w 4543952"/>
                  <a:gd name="connsiteY447" fmla="*/ 898197 h 6858000"/>
                  <a:gd name="connsiteX448" fmla="*/ 359250 w 4543952"/>
                  <a:gd name="connsiteY448" fmla="*/ 850188 h 6858000"/>
                  <a:gd name="connsiteX449" fmla="*/ 381730 w 4543952"/>
                  <a:gd name="connsiteY449" fmla="*/ 769604 h 6858000"/>
                  <a:gd name="connsiteX450" fmla="*/ 384016 w 4543952"/>
                  <a:gd name="connsiteY450" fmla="*/ 740267 h 6858000"/>
                  <a:gd name="connsiteX451" fmla="*/ 394875 w 4543952"/>
                  <a:gd name="connsiteY451" fmla="*/ 674922 h 6858000"/>
                  <a:gd name="connsiteX452" fmla="*/ 394113 w 4543952"/>
                  <a:gd name="connsiteY452" fmla="*/ 617771 h 6858000"/>
                  <a:gd name="connsiteX453" fmla="*/ 376776 w 4543952"/>
                  <a:gd name="connsiteY453" fmla="*/ 571859 h 6858000"/>
                  <a:gd name="connsiteX454" fmla="*/ 373348 w 4543952"/>
                  <a:gd name="connsiteY454" fmla="*/ 505181 h 6858000"/>
                  <a:gd name="connsiteX455" fmla="*/ 385920 w 4543952"/>
                  <a:gd name="connsiteY455" fmla="*/ 462125 h 6858000"/>
                  <a:gd name="connsiteX456" fmla="*/ 387634 w 4543952"/>
                  <a:gd name="connsiteY456" fmla="*/ 453363 h 6858000"/>
                  <a:gd name="connsiteX457" fmla="*/ 388399 w 4543952"/>
                  <a:gd name="connsiteY457" fmla="*/ 340773 h 6858000"/>
                  <a:gd name="connsiteX458" fmla="*/ 350487 w 4543952"/>
                  <a:gd name="connsiteY458" fmla="*/ 200181 h 6858000"/>
                  <a:gd name="connsiteX459" fmla="*/ 342485 w 4543952"/>
                  <a:gd name="connsiteY459" fmla="*/ 176938 h 6858000"/>
                  <a:gd name="connsiteX460" fmla="*/ 328579 w 4543952"/>
                  <a:gd name="connsiteY460" fmla="*/ 63586 h 6858000"/>
                  <a:gd name="connsiteX461" fmla="*/ 314480 w 4543952"/>
                  <a:gd name="connsiteY461" fmla="*/ 2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4543952"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2"/>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2"/>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4"/>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4"/>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3" y="2435912"/>
                    </a:cubicBezTo>
                    <a:lnTo>
                      <a:pt x="415303" y="2435912"/>
                    </a:lnTo>
                    <a:lnTo>
                      <a:pt x="415303" y="2435912"/>
                    </a:lnTo>
                    <a:lnTo>
                      <a:pt x="414227" y="2440915"/>
                    </a:lnTo>
                    <a:lnTo>
                      <a:pt x="409472" y="2463016"/>
                    </a:lnTo>
                    <a:lnTo>
                      <a:pt x="409472" y="2463017"/>
                    </a:lnTo>
                    <a:lnTo>
                      <a:pt x="411535" y="2490550"/>
                    </a:lnTo>
                    <a:lnTo>
                      <a:pt x="418115" y="2518261"/>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1"/>
                    </a:lnTo>
                    <a:lnTo>
                      <a:pt x="409472" y="2463017"/>
                    </a:lnTo>
                    <a:lnTo>
                      <a:pt x="414227" y="2440915"/>
                    </a:lnTo>
                    <a:lnTo>
                      <a:pt x="415303"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4" y="338897"/>
                    </a:lnTo>
                    <a:lnTo>
                      <a:pt x="778363" y="367327"/>
                    </a:lnTo>
                    <a:lnTo>
                      <a:pt x="774553" y="395639"/>
                    </a:lnTo>
                    <a:lnTo>
                      <a:pt x="784454" y="338897"/>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43952" y="1"/>
                    </a:lnTo>
                    <a:lnTo>
                      <a:pt x="4543952"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C99245BA-7784-4E0D-ABE1-A4FB596E4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48048" y="0"/>
                <a:ext cx="4543952" cy="6858000"/>
              </a:xfrm>
              <a:custGeom>
                <a:avLst/>
                <a:gdLst>
                  <a:gd name="connsiteX0" fmla="*/ 328959 w 4543952"/>
                  <a:gd name="connsiteY0" fmla="*/ 6564619 h 6858000"/>
                  <a:gd name="connsiteX1" fmla="*/ 306480 w 4543952"/>
                  <a:gd name="connsiteY1" fmla="*/ 6588624 h 6858000"/>
                  <a:gd name="connsiteX2" fmla="*/ 289858 w 4543952"/>
                  <a:gd name="connsiteY2" fmla="*/ 6625223 h 6858000"/>
                  <a:gd name="connsiteX3" fmla="*/ 289858 w 4543952"/>
                  <a:gd name="connsiteY3" fmla="*/ 6625224 h 6858000"/>
                  <a:gd name="connsiteX4" fmla="*/ 289870 w 4543952"/>
                  <a:gd name="connsiteY4" fmla="*/ 6645551 h 6858000"/>
                  <a:gd name="connsiteX5" fmla="*/ 296953 w 4543952"/>
                  <a:gd name="connsiteY5" fmla="*/ 6662539 h 6858000"/>
                  <a:gd name="connsiteX6" fmla="*/ 296953 w 4543952"/>
                  <a:gd name="connsiteY6" fmla="*/ 6662541 h 6858000"/>
                  <a:gd name="connsiteX7" fmla="*/ 296954 w 4543952"/>
                  <a:gd name="connsiteY7" fmla="*/ 6662543 h 6858000"/>
                  <a:gd name="connsiteX8" fmla="*/ 311551 w 4543952"/>
                  <a:gd name="connsiteY8" fmla="*/ 6702975 h 6858000"/>
                  <a:gd name="connsiteX9" fmla="*/ 297715 w 4543952"/>
                  <a:gd name="connsiteY9" fmla="*/ 6742551 h 6858000"/>
                  <a:gd name="connsiteX10" fmla="*/ 297714 w 4543952"/>
                  <a:gd name="connsiteY10" fmla="*/ 6742554 h 6858000"/>
                  <a:gd name="connsiteX11" fmla="*/ 283011 w 4543952"/>
                  <a:gd name="connsiteY11" fmla="*/ 6776799 h 6858000"/>
                  <a:gd name="connsiteX12" fmla="*/ 278238 w 4543952"/>
                  <a:gd name="connsiteY12" fmla="*/ 6812061 h 6858000"/>
                  <a:gd name="connsiteX13" fmla="*/ 278237 w 4543952"/>
                  <a:gd name="connsiteY13" fmla="*/ 6812062 h 6858000"/>
                  <a:gd name="connsiteX14" fmla="*/ 278237 w 4543952"/>
                  <a:gd name="connsiteY14" fmla="*/ 6812063 h 6858000"/>
                  <a:gd name="connsiteX15" fmla="*/ 278238 w 4543952"/>
                  <a:gd name="connsiteY15" fmla="*/ 6812061 h 6858000"/>
                  <a:gd name="connsiteX16" fmla="*/ 297714 w 4543952"/>
                  <a:gd name="connsiteY16" fmla="*/ 6742554 h 6858000"/>
                  <a:gd name="connsiteX17" fmla="*/ 297715 w 4543952"/>
                  <a:gd name="connsiteY17" fmla="*/ 6742552 h 6858000"/>
                  <a:gd name="connsiteX18" fmla="*/ 311551 w 4543952"/>
                  <a:gd name="connsiteY18" fmla="*/ 6702976 h 6858000"/>
                  <a:gd name="connsiteX19" fmla="*/ 311551 w 4543952"/>
                  <a:gd name="connsiteY19" fmla="*/ 6702975 h 6858000"/>
                  <a:gd name="connsiteX20" fmla="*/ 308405 w 4543952"/>
                  <a:gd name="connsiteY20" fmla="*/ 6683026 h 6858000"/>
                  <a:gd name="connsiteX21" fmla="*/ 296954 w 4543952"/>
                  <a:gd name="connsiteY21" fmla="*/ 6662543 h 6858000"/>
                  <a:gd name="connsiteX22" fmla="*/ 296953 w 4543952"/>
                  <a:gd name="connsiteY22" fmla="*/ 6662540 h 6858000"/>
                  <a:gd name="connsiteX23" fmla="*/ 296953 w 4543952"/>
                  <a:gd name="connsiteY23" fmla="*/ 6662539 h 6858000"/>
                  <a:gd name="connsiteX24" fmla="*/ 289858 w 4543952"/>
                  <a:gd name="connsiteY24" fmla="*/ 6625224 h 6858000"/>
                  <a:gd name="connsiteX25" fmla="*/ 306480 w 4543952"/>
                  <a:gd name="connsiteY25" fmla="*/ 6588625 h 6858000"/>
                  <a:gd name="connsiteX26" fmla="*/ 328959 w 4543952"/>
                  <a:gd name="connsiteY26" fmla="*/ 6564620 h 6858000"/>
                  <a:gd name="connsiteX27" fmla="*/ 248638 w 4543952"/>
                  <a:gd name="connsiteY27" fmla="*/ 6438980 h 6858000"/>
                  <a:gd name="connsiteX28" fmla="*/ 268569 w 4543952"/>
                  <a:gd name="connsiteY28" fmla="*/ 6463840 h 6858000"/>
                  <a:gd name="connsiteX29" fmla="*/ 268572 w 4543952"/>
                  <a:gd name="connsiteY29" fmla="*/ 6463848 h 6858000"/>
                  <a:gd name="connsiteX30" fmla="*/ 279556 w 4543952"/>
                  <a:gd name="connsiteY30" fmla="*/ 6508051 h 6858000"/>
                  <a:gd name="connsiteX31" fmla="*/ 282367 w 4543952"/>
                  <a:gd name="connsiteY31" fmla="*/ 6513011 h 6858000"/>
                  <a:gd name="connsiteX32" fmla="*/ 284834 w 4543952"/>
                  <a:gd name="connsiteY32" fmla="*/ 6521803 h 6858000"/>
                  <a:gd name="connsiteX33" fmla="*/ 301172 w 4543952"/>
                  <a:gd name="connsiteY33" fmla="*/ 6546194 h 6858000"/>
                  <a:gd name="connsiteX34" fmla="*/ 301172 w 4543952"/>
                  <a:gd name="connsiteY34" fmla="*/ 6546193 h 6858000"/>
                  <a:gd name="connsiteX35" fmla="*/ 282367 w 4543952"/>
                  <a:gd name="connsiteY35" fmla="*/ 6513011 h 6858000"/>
                  <a:gd name="connsiteX36" fmla="*/ 268572 w 4543952"/>
                  <a:gd name="connsiteY36" fmla="*/ 6463848 h 6858000"/>
                  <a:gd name="connsiteX37" fmla="*/ 268569 w 4543952"/>
                  <a:gd name="connsiteY37" fmla="*/ 6463839 h 6858000"/>
                  <a:gd name="connsiteX38" fmla="*/ 166047 w 4543952"/>
                  <a:gd name="connsiteY38" fmla="*/ 6392242 h 6858000"/>
                  <a:gd name="connsiteX39" fmla="*/ 173364 w 4543952"/>
                  <a:gd name="connsiteY39" fmla="*/ 6407332 h 6858000"/>
                  <a:gd name="connsiteX40" fmla="*/ 173364 w 4543952"/>
                  <a:gd name="connsiteY40" fmla="*/ 6407331 h 6858000"/>
                  <a:gd name="connsiteX41" fmla="*/ 401733 w 4543952"/>
                  <a:gd name="connsiteY41" fmla="*/ 4221390 h 6858000"/>
                  <a:gd name="connsiteX42" fmla="*/ 396017 w 4543952"/>
                  <a:gd name="connsiteY42" fmla="*/ 4253013 h 6858000"/>
                  <a:gd name="connsiteX43" fmla="*/ 356201 w 4543952"/>
                  <a:gd name="connsiteY43" fmla="*/ 4324644 h 6858000"/>
                  <a:gd name="connsiteX44" fmla="*/ 347247 w 4543952"/>
                  <a:gd name="connsiteY44" fmla="*/ 4363889 h 6858000"/>
                  <a:gd name="connsiteX45" fmla="*/ 347247 w 4543952"/>
                  <a:gd name="connsiteY45" fmla="*/ 4363890 h 6858000"/>
                  <a:gd name="connsiteX46" fmla="*/ 348009 w 4543952"/>
                  <a:gd name="connsiteY46" fmla="*/ 4482004 h 6858000"/>
                  <a:gd name="connsiteX47" fmla="*/ 408019 w 4543952"/>
                  <a:gd name="connsiteY47" fmla="*/ 4659174 h 6858000"/>
                  <a:gd name="connsiteX48" fmla="*/ 416021 w 4543952"/>
                  <a:gd name="connsiteY48" fmla="*/ 4677655 h 6858000"/>
                  <a:gd name="connsiteX49" fmla="*/ 425928 w 4543952"/>
                  <a:gd name="connsiteY49" fmla="*/ 4767764 h 6858000"/>
                  <a:gd name="connsiteX50" fmla="*/ 427237 w 4543952"/>
                  <a:gd name="connsiteY50" fmla="*/ 4800482 h 6858000"/>
                  <a:gd name="connsiteX51" fmla="*/ 412401 w 4543952"/>
                  <a:gd name="connsiteY51" fmla="*/ 4828915 h 6858000"/>
                  <a:gd name="connsiteX52" fmla="*/ 391971 w 4543952"/>
                  <a:gd name="connsiteY52" fmla="*/ 4857316 h 6858000"/>
                  <a:gd name="connsiteX53" fmla="*/ 390221 w 4543952"/>
                  <a:gd name="connsiteY53" fmla="*/ 4863342 h 6858000"/>
                  <a:gd name="connsiteX54" fmla="*/ 387469 w 4543952"/>
                  <a:gd name="connsiteY54" fmla="*/ 4867613 h 6858000"/>
                  <a:gd name="connsiteX55" fmla="*/ 382691 w 4543952"/>
                  <a:gd name="connsiteY55" fmla="*/ 4889274 h 6858000"/>
                  <a:gd name="connsiteX56" fmla="*/ 382691 w 4543952"/>
                  <a:gd name="connsiteY56" fmla="*/ 4889275 h 6858000"/>
                  <a:gd name="connsiteX57" fmla="*/ 384396 w 4543952"/>
                  <a:gd name="connsiteY57" fmla="*/ 4912168 h 6858000"/>
                  <a:gd name="connsiteX58" fmla="*/ 385799 w 4543952"/>
                  <a:gd name="connsiteY58" fmla="*/ 4933804 h 6858000"/>
                  <a:gd name="connsiteX59" fmla="*/ 378247 w 4543952"/>
                  <a:gd name="connsiteY59" fmla="*/ 4957452 h 6858000"/>
                  <a:gd name="connsiteX60" fmla="*/ 360964 w 4543952"/>
                  <a:gd name="connsiteY60" fmla="*/ 4987036 h 6858000"/>
                  <a:gd name="connsiteX61" fmla="*/ 334485 w 4543952"/>
                  <a:gd name="connsiteY61" fmla="*/ 5041520 h 6858000"/>
                  <a:gd name="connsiteX62" fmla="*/ 321371 w 4543952"/>
                  <a:gd name="connsiteY62" fmla="*/ 5087422 h 6858000"/>
                  <a:gd name="connsiteX63" fmla="*/ 321364 w 4543952"/>
                  <a:gd name="connsiteY63" fmla="*/ 5087449 h 6858000"/>
                  <a:gd name="connsiteX64" fmla="*/ 315482 w 4543952"/>
                  <a:gd name="connsiteY64" fmla="*/ 5102460 h 6858000"/>
                  <a:gd name="connsiteX65" fmla="*/ 308338 w 4543952"/>
                  <a:gd name="connsiteY65" fmla="*/ 5133219 h 6858000"/>
                  <a:gd name="connsiteX66" fmla="*/ 308337 w 4543952"/>
                  <a:gd name="connsiteY66" fmla="*/ 5133223 h 6858000"/>
                  <a:gd name="connsiteX67" fmla="*/ 308337 w 4543952"/>
                  <a:gd name="connsiteY67" fmla="*/ 5133224 h 6858000"/>
                  <a:gd name="connsiteX68" fmla="*/ 315052 w 4543952"/>
                  <a:gd name="connsiteY68" fmla="*/ 5166113 h 6858000"/>
                  <a:gd name="connsiteX69" fmla="*/ 314362 w 4543952"/>
                  <a:gd name="connsiteY69" fmla="*/ 5172089 h 6858000"/>
                  <a:gd name="connsiteX70" fmla="*/ 311814 w 4543952"/>
                  <a:gd name="connsiteY70" fmla="*/ 5179066 h 6858000"/>
                  <a:gd name="connsiteX71" fmla="*/ 311814 w 4543952"/>
                  <a:gd name="connsiteY71" fmla="*/ 5179067 h 6858000"/>
                  <a:gd name="connsiteX72" fmla="*/ 335437 w 4543952"/>
                  <a:gd name="connsiteY72" fmla="*/ 5272796 h 6858000"/>
                  <a:gd name="connsiteX73" fmla="*/ 360397 w 4543952"/>
                  <a:gd name="connsiteY73" fmla="*/ 5321350 h 6858000"/>
                  <a:gd name="connsiteX74" fmla="*/ 364317 w 4543952"/>
                  <a:gd name="connsiteY74" fmla="*/ 5355013 h 6858000"/>
                  <a:gd name="connsiteX75" fmla="*/ 359440 w 4543952"/>
                  <a:gd name="connsiteY75" fmla="*/ 5385383 h 6858000"/>
                  <a:gd name="connsiteX76" fmla="*/ 351249 w 4543952"/>
                  <a:gd name="connsiteY76" fmla="*/ 5425581 h 6858000"/>
                  <a:gd name="connsiteX77" fmla="*/ 339627 w 4543952"/>
                  <a:gd name="connsiteY77" fmla="*/ 5480636 h 6858000"/>
                  <a:gd name="connsiteX78" fmla="*/ 335103 w 4543952"/>
                  <a:gd name="connsiteY78" fmla="*/ 5507666 h 6858000"/>
                  <a:gd name="connsiteX79" fmla="*/ 335103 w 4543952"/>
                  <a:gd name="connsiteY79" fmla="*/ 5507667 h 6858000"/>
                  <a:gd name="connsiteX80" fmla="*/ 337324 w 4543952"/>
                  <a:gd name="connsiteY80" fmla="*/ 5520421 h 6858000"/>
                  <a:gd name="connsiteX81" fmla="*/ 345722 w 4543952"/>
                  <a:gd name="connsiteY81" fmla="*/ 5531691 h 6858000"/>
                  <a:gd name="connsiteX82" fmla="*/ 345723 w 4543952"/>
                  <a:gd name="connsiteY82" fmla="*/ 5531693 h 6858000"/>
                  <a:gd name="connsiteX83" fmla="*/ 355869 w 4543952"/>
                  <a:gd name="connsiteY83" fmla="*/ 5547577 h 6858000"/>
                  <a:gd name="connsiteX84" fmla="*/ 346295 w 4543952"/>
                  <a:gd name="connsiteY84" fmla="*/ 5562745 h 6858000"/>
                  <a:gd name="connsiteX85" fmla="*/ 275047 w 4543952"/>
                  <a:gd name="connsiteY85" fmla="*/ 5704482 h 6858000"/>
                  <a:gd name="connsiteX86" fmla="*/ 269141 w 4543952"/>
                  <a:gd name="connsiteY86" fmla="*/ 5740487 h 6858000"/>
                  <a:gd name="connsiteX87" fmla="*/ 260376 w 4543952"/>
                  <a:gd name="connsiteY87" fmla="*/ 5760872 h 6858000"/>
                  <a:gd name="connsiteX88" fmla="*/ 171981 w 4543952"/>
                  <a:gd name="connsiteY88" fmla="*/ 5883750 h 6858000"/>
                  <a:gd name="connsiteX89" fmla="*/ 171979 w 4543952"/>
                  <a:gd name="connsiteY89" fmla="*/ 5883755 h 6858000"/>
                  <a:gd name="connsiteX90" fmla="*/ 160957 w 4543952"/>
                  <a:gd name="connsiteY90" fmla="*/ 5909350 h 6858000"/>
                  <a:gd name="connsiteX91" fmla="*/ 154076 w 4543952"/>
                  <a:gd name="connsiteY91" fmla="*/ 5935945 h 6858000"/>
                  <a:gd name="connsiteX92" fmla="*/ 154075 w 4543952"/>
                  <a:gd name="connsiteY92" fmla="*/ 5935948 h 6858000"/>
                  <a:gd name="connsiteX93" fmla="*/ 154075 w 4543952"/>
                  <a:gd name="connsiteY93" fmla="*/ 5935949 h 6858000"/>
                  <a:gd name="connsiteX94" fmla="*/ 154242 w 4543952"/>
                  <a:gd name="connsiteY94" fmla="*/ 5964476 h 6858000"/>
                  <a:gd name="connsiteX95" fmla="*/ 157695 w 4543952"/>
                  <a:gd name="connsiteY95" fmla="*/ 5993289 h 6858000"/>
                  <a:gd name="connsiteX96" fmla="*/ 157695 w 4543952"/>
                  <a:gd name="connsiteY96" fmla="*/ 5993291 h 6858000"/>
                  <a:gd name="connsiteX97" fmla="*/ 164171 w 4543952"/>
                  <a:gd name="connsiteY97" fmla="*/ 6026440 h 6858000"/>
                  <a:gd name="connsiteX98" fmla="*/ 220371 w 4543952"/>
                  <a:gd name="connsiteY98" fmla="*/ 6108738 h 6858000"/>
                  <a:gd name="connsiteX99" fmla="*/ 234064 w 4543952"/>
                  <a:gd name="connsiteY99" fmla="*/ 6133314 h 6858000"/>
                  <a:gd name="connsiteX100" fmla="*/ 218468 w 4543952"/>
                  <a:gd name="connsiteY100" fmla="*/ 6155599 h 6858000"/>
                  <a:gd name="connsiteX101" fmla="*/ 218465 w 4543952"/>
                  <a:gd name="connsiteY101" fmla="*/ 6155601 h 6858000"/>
                  <a:gd name="connsiteX102" fmla="*/ 179794 w 4543952"/>
                  <a:gd name="connsiteY102" fmla="*/ 6228755 h 6858000"/>
                  <a:gd name="connsiteX103" fmla="*/ 162457 w 4543952"/>
                  <a:gd name="connsiteY103" fmla="*/ 6361538 h 6858000"/>
                  <a:gd name="connsiteX104" fmla="*/ 162457 w 4543952"/>
                  <a:gd name="connsiteY104" fmla="*/ 6361539 h 6858000"/>
                  <a:gd name="connsiteX105" fmla="*/ 179794 w 4543952"/>
                  <a:gd name="connsiteY105" fmla="*/ 6228756 h 6858000"/>
                  <a:gd name="connsiteX106" fmla="*/ 218465 w 4543952"/>
                  <a:gd name="connsiteY106" fmla="*/ 6155602 h 6858000"/>
                  <a:gd name="connsiteX107" fmla="*/ 218468 w 4543952"/>
                  <a:gd name="connsiteY107" fmla="*/ 6155599 h 6858000"/>
                  <a:gd name="connsiteX108" fmla="*/ 230364 w 4543952"/>
                  <a:gd name="connsiteY108" fmla="*/ 6143189 h 6858000"/>
                  <a:gd name="connsiteX109" fmla="*/ 234064 w 4543952"/>
                  <a:gd name="connsiteY109" fmla="*/ 6133314 h 6858000"/>
                  <a:gd name="connsiteX110" fmla="*/ 234064 w 4543952"/>
                  <a:gd name="connsiteY110" fmla="*/ 6133313 h 6858000"/>
                  <a:gd name="connsiteX111" fmla="*/ 220371 w 4543952"/>
                  <a:gd name="connsiteY111" fmla="*/ 6108737 h 6858000"/>
                  <a:gd name="connsiteX112" fmla="*/ 164171 w 4543952"/>
                  <a:gd name="connsiteY112" fmla="*/ 6026439 h 6858000"/>
                  <a:gd name="connsiteX113" fmla="*/ 157695 w 4543952"/>
                  <a:gd name="connsiteY113" fmla="*/ 5993290 h 6858000"/>
                  <a:gd name="connsiteX114" fmla="*/ 157695 w 4543952"/>
                  <a:gd name="connsiteY114" fmla="*/ 5993289 h 6858000"/>
                  <a:gd name="connsiteX115" fmla="*/ 154075 w 4543952"/>
                  <a:gd name="connsiteY115" fmla="*/ 5935949 h 6858000"/>
                  <a:gd name="connsiteX116" fmla="*/ 154076 w 4543952"/>
                  <a:gd name="connsiteY116" fmla="*/ 5935945 h 6858000"/>
                  <a:gd name="connsiteX117" fmla="*/ 171979 w 4543952"/>
                  <a:gd name="connsiteY117" fmla="*/ 5883755 h 6858000"/>
                  <a:gd name="connsiteX118" fmla="*/ 171981 w 4543952"/>
                  <a:gd name="connsiteY118" fmla="*/ 5883751 h 6858000"/>
                  <a:gd name="connsiteX119" fmla="*/ 260376 w 4543952"/>
                  <a:gd name="connsiteY119" fmla="*/ 5760873 h 6858000"/>
                  <a:gd name="connsiteX120" fmla="*/ 269141 w 4543952"/>
                  <a:gd name="connsiteY120" fmla="*/ 5740488 h 6858000"/>
                  <a:gd name="connsiteX121" fmla="*/ 275047 w 4543952"/>
                  <a:gd name="connsiteY121" fmla="*/ 5704483 h 6858000"/>
                  <a:gd name="connsiteX122" fmla="*/ 346295 w 4543952"/>
                  <a:gd name="connsiteY122" fmla="*/ 5562746 h 6858000"/>
                  <a:gd name="connsiteX123" fmla="*/ 355869 w 4543952"/>
                  <a:gd name="connsiteY123" fmla="*/ 5547578 h 6858000"/>
                  <a:gd name="connsiteX124" fmla="*/ 355869 w 4543952"/>
                  <a:gd name="connsiteY124" fmla="*/ 5547577 h 6858000"/>
                  <a:gd name="connsiteX125" fmla="*/ 345723 w 4543952"/>
                  <a:gd name="connsiteY125" fmla="*/ 5531692 h 6858000"/>
                  <a:gd name="connsiteX126" fmla="*/ 345722 w 4543952"/>
                  <a:gd name="connsiteY126" fmla="*/ 5531691 h 6858000"/>
                  <a:gd name="connsiteX127" fmla="*/ 335103 w 4543952"/>
                  <a:gd name="connsiteY127" fmla="*/ 5507667 h 6858000"/>
                  <a:gd name="connsiteX128" fmla="*/ 339627 w 4543952"/>
                  <a:gd name="connsiteY128" fmla="*/ 5480637 h 6858000"/>
                  <a:gd name="connsiteX129" fmla="*/ 351249 w 4543952"/>
                  <a:gd name="connsiteY129" fmla="*/ 5425582 h 6858000"/>
                  <a:gd name="connsiteX130" fmla="*/ 359440 w 4543952"/>
                  <a:gd name="connsiteY130" fmla="*/ 5385384 h 6858000"/>
                  <a:gd name="connsiteX131" fmla="*/ 364317 w 4543952"/>
                  <a:gd name="connsiteY131" fmla="*/ 5355014 h 6858000"/>
                  <a:gd name="connsiteX132" fmla="*/ 364317 w 4543952"/>
                  <a:gd name="connsiteY132" fmla="*/ 5355013 h 6858000"/>
                  <a:gd name="connsiteX133" fmla="*/ 362870 w 4543952"/>
                  <a:gd name="connsiteY133" fmla="*/ 5326162 h 6858000"/>
                  <a:gd name="connsiteX134" fmla="*/ 360397 w 4543952"/>
                  <a:gd name="connsiteY134" fmla="*/ 5321350 h 6858000"/>
                  <a:gd name="connsiteX135" fmla="*/ 359341 w 4543952"/>
                  <a:gd name="connsiteY135" fmla="*/ 5312287 h 6858000"/>
                  <a:gd name="connsiteX136" fmla="*/ 335437 w 4543952"/>
                  <a:gd name="connsiteY136" fmla="*/ 5272795 h 6858000"/>
                  <a:gd name="connsiteX137" fmla="*/ 311981 w 4543952"/>
                  <a:gd name="connsiteY137" fmla="*/ 5229432 h 6858000"/>
                  <a:gd name="connsiteX138" fmla="*/ 311814 w 4543952"/>
                  <a:gd name="connsiteY138" fmla="*/ 5179067 h 6858000"/>
                  <a:gd name="connsiteX139" fmla="*/ 314362 w 4543952"/>
                  <a:gd name="connsiteY139" fmla="*/ 5172090 h 6858000"/>
                  <a:gd name="connsiteX140" fmla="*/ 315052 w 4543952"/>
                  <a:gd name="connsiteY140" fmla="*/ 5166113 h 6858000"/>
                  <a:gd name="connsiteX141" fmla="*/ 315052 w 4543952"/>
                  <a:gd name="connsiteY141" fmla="*/ 5166112 h 6858000"/>
                  <a:gd name="connsiteX142" fmla="*/ 308337 w 4543952"/>
                  <a:gd name="connsiteY142" fmla="*/ 5133224 h 6858000"/>
                  <a:gd name="connsiteX143" fmla="*/ 308338 w 4543952"/>
                  <a:gd name="connsiteY143" fmla="*/ 5133219 h 6858000"/>
                  <a:gd name="connsiteX144" fmla="*/ 321364 w 4543952"/>
                  <a:gd name="connsiteY144" fmla="*/ 5087449 h 6858000"/>
                  <a:gd name="connsiteX145" fmla="*/ 327270 w 4543952"/>
                  <a:gd name="connsiteY145" fmla="*/ 5072375 h 6858000"/>
                  <a:gd name="connsiteX146" fmla="*/ 334485 w 4543952"/>
                  <a:gd name="connsiteY146" fmla="*/ 5041521 h 6858000"/>
                  <a:gd name="connsiteX147" fmla="*/ 360964 w 4543952"/>
                  <a:gd name="connsiteY147" fmla="*/ 4987037 h 6858000"/>
                  <a:gd name="connsiteX148" fmla="*/ 376969 w 4543952"/>
                  <a:gd name="connsiteY148" fmla="*/ 4961455 h 6858000"/>
                  <a:gd name="connsiteX149" fmla="*/ 378247 w 4543952"/>
                  <a:gd name="connsiteY149" fmla="*/ 4957452 h 6858000"/>
                  <a:gd name="connsiteX150" fmla="*/ 381039 w 4543952"/>
                  <a:gd name="connsiteY150" fmla="*/ 4952672 h 6858000"/>
                  <a:gd name="connsiteX151" fmla="*/ 385799 w 4543952"/>
                  <a:gd name="connsiteY151" fmla="*/ 4933804 h 6858000"/>
                  <a:gd name="connsiteX152" fmla="*/ 384396 w 4543952"/>
                  <a:gd name="connsiteY152" fmla="*/ 4912167 h 6858000"/>
                  <a:gd name="connsiteX153" fmla="*/ 382691 w 4543952"/>
                  <a:gd name="connsiteY153" fmla="*/ 4889274 h 6858000"/>
                  <a:gd name="connsiteX154" fmla="*/ 390221 w 4543952"/>
                  <a:gd name="connsiteY154" fmla="*/ 4863342 h 6858000"/>
                  <a:gd name="connsiteX155" fmla="*/ 412401 w 4543952"/>
                  <a:gd name="connsiteY155" fmla="*/ 4828916 h 6858000"/>
                  <a:gd name="connsiteX156" fmla="*/ 427237 w 4543952"/>
                  <a:gd name="connsiteY156" fmla="*/ 4800483 h 6858000"/>
                  <a:gd name="connsiteX157" fmla="*/ 427237 w 4543952"/>
                  <a:gd name="connsiteY157" fmla="*/ 4800482 h 6858000"/>
                  <a:gd name="connsiteX158" fmla="*/ 425928 w 4543952"/>
                  <a:gd name="connsiteY158" fmla="*/ 4767763 h 6858000"/>
                  <a:gd name="connsiteX159" fmla="*/ 416021 w 4543952"/>
                  <a:gd name="connsiteY159" fmla="*/ 4677654 h 6858000"/>
                  <a:gd name="connsiteX160" fmla="*/ 408019 w 4543952"/>
                  <a:gd name="connsiteY160" fmla="*/ 4659173 h 6858000"/>
                  <a:gd name="connsiteX161" fmla="*/ 348009 w 4543952"/>
                  <a:gd name="connsiteY161" fmla="*/ 4482003 h 6858000"/>
                  <a:gd name="connsiteX162" fmla="*/ 347247 w 4543952"/>
                  <a:gd name="connsiteY162" fmla="*/ 4363890 h 6858000"/>
                  <a:gd name="connsiteX163" fmla="*/ 356201 w 4543952"/>
                  <a:gd name="connsiteY163" fmla="*/ 4324645 h 6858000"/>
                  <a:gd name="connsiteX164" fmla="*/ 396017 w 4543952"/>
                  <a:gd name="connsiteY164" fmla="*/ 4253014 h 6858000"/>
                  <a:gd name="connsiteX165" fmla="*/ 401733 w 4543952"/>
                  <a:gd name="connsiteY165" fmla="*/ 4221391 h 6858000"/>
                  <a:gd name="connsiteX166" fmla="*/ 332842 w 4543952"/>
                  <a:gd name="connsiteY166" fmla="*/ 2836171 h 6858000"/>
                  <a:gd name="connsiteX167" fmla="*/ 332842 w 4543952"/>
                  <a:gd name="connsiteY167" fmla="*/ 2836172 h 6858000"/>
                  <a:gd name="connsiteX168" fmla="*/ 341533 w 4543952"/>
                  <a:gd name="connsiteY168" fmla="*/ 2848793 h 6858000"/>
                  <a:gd name="connsiteX169" fmla="*/ 358166 w 4543952"/>
                  <a:gd name="connsiteY169" fmla="*/ 2903544 h 6858000"/>
                  <a:gd name="connsiteX170" fmla="*/ 366072 w 4543952"/>
                  <a:gd name="connsiteY170" fmla="*/ 2947858 h 6858000"/>
                  <a:gd name="connsiteX171" fmla="*/ 366072 w 4543952"/>
                  <a:gd name="connsiteY171" fmla="*/ 2947862 h 6858000"/>
                  <a:gd name="connsiteX172" fmla="*/ 362488 w 4543952"/>
                  <a:gd name="connsiteY172" fmla="*/ 2982147 h 6858000"/>
                  <a:gd name="connsiteX173" fmla="*/ 350796 w 4543952"/>
                  <a:gd name="connsiteY173" fmla="*/ 3077400 h 6858000"/>
                  <a:gd name="connsiteX174" fmla="*/ 350796 w 4543952"/>
                  <a:gd name="connsiteY174" fmla="*/ 3077401 h 6858000"/>
                  <a:gd name="connsiteX175" fmla="*/ 363250 w 4543952"/>
                  <a:gd name="connsiteY175" fmla="*/ 3172654 h 6858000"/>
                  <a:gd name="connsiteX176" fmla="*/ 410877 w 4543952"/>
                  <a:gd name="connsiteY176" fmla="*/ 3489467 h 6858000"/>
                  <a:gd name="connsiteX177" fmla="*/ 432976 w 4543952"/>
                  <a:gd name="connsiteY177" fmla="*/ 3544713 h 6858000"/>
                  <a:gd name="connsiteX178" fmla="*/ 445520 w 4543952"/>
                  <a:gd name="connsiteY178" fmla="*/ 3562320 h 6858000"/>
                  <a:gd name="connsiteX179" fmla="*/ 450598 w 4543952"/>
                  <a:gd name="connsiteY179" fmla="*/ 3574407 h 6858000"/>
                  <a:gd name="connsiteX180" fmla="*/ 448246 w 4543952"/>
                  <a:gd name="connsiteY180" fmla="*/ 3587173 h 6858000"/>
                  <a:gd name="connsiteX181" fmla="*/ 438500 w 4543952"/>
                  <a:gd name="connsiteY181" fmla="*/ 3606816 h 6858000"/>
                  <a:gd name="connsiteX182" fmla="*/ 424974 w 4543952"/>
                  <a:gd name="connsiteY182" fmla="*/ 3630631 h 6858000"/>
                  <a:gd name="connsiteX183" fmla="*/ 400733 w 4543952"/>
                  <a:gd name="connsiteY183" fmla="*/ 3680162 h 6858000"/>
                  <a:gd name="connsiteX184" fmla="*/ 400733 w 4543952"/>
                  <a:gd name="connsiteY184" fmla="*/ 3680163 h 6858000"/>
                  <a:gd name="connsiteX185" fmla="*/ 404781 w 4543952"/>
                  <a:gd name="connsiteY185" fmla="*/ 3734837 h 6858000"/>
                  <a:gd name="connsiteX186" fmla="*/ 404399 w 4543952"/>
                  <a:gd name="connsiteY186" fmla="*/ 3754651 h 6858000"/>
                  <a:gd name="connsiteX187" fmla="*/ 398042 w 4543952"/>
                  <a:gd name="connsiteY187" fmla="*/ 3789775 h 6858000"/>
                  <a:gd name="connsiteX188" fmla="*/ 398042 w 4543952"/>
                  <a:gd name="connsiteY188" fmla="*/ 3789776 h 6858000"/>
                  <a:gd name="connsiteX189" fmla="*/ 412973 w 4543952"/>
                  <a:gd name="connsiteY189" fmla="*/ 3822472 h 6858000"/>
                  <a:gd name="connsiteX190" fmla="*/ 427308 w 4543952"/>
                  <a:gd name="connsiteY190" fmla="*/ 3852619 h 6858000"/>
                  <a:gd name="connsiteX191" fmla="*/ 417926 w 4543952"/>
                  <a:gd name="connsiteY191" fmla="*/ 3885336 h 6858000"/>
                  <a:gd name="connsiteX192" fmla="*/ 417925 w 4543952"/>
                  <a:gd name="connsiteY192" fmla="*/ 3885337 h 6858000"/>
                  <a:gd name="connsiteX193" fmla="*/ 386040 w 4543952"/>
                  <a:gd name="connsiteY193" fmla="*/ 3962158 h 6858000"/>
                  <a:gd name="connsiteX194" fmla="*/ 386040 w 4543952"/>
                  <a:gd name="connsiteY194" fmla="*/ 3962159 h 6858000"/>
                  <a:gd name="connsiteX195" fmla="*/ 388431 w 4543952"/>
                  <a:gd name="connsiteY195" fmla="*/ 4002409 h 6858000"/>
                  <a:gd name="connsiteX196" fmla="*/ 401733 w 4543952"/>
                  <a:gd name="connsiteY196" fmla="*/ 4043837 h 6858000"/>
                  <a:gd name="connsiteX197" fmla="*/ 401733 w 4543952"/>
                  <a:gd name="connsiteY197" fmla="*/ 4043839 h 6858000"/>
                  <a:gd name="connsiteX198" fmla="*/ 416855 w 4543952"/>
                  <a:gd name="connsiteY198" fmla="*/ 4103825 h 6858000"/>
                  <a:gd name="connsiteX199" fmla="*/ 405544 w 4543952"/>
                  <a:gd name="connsiteY199" fmla="*/ 4165381 h 6858000"/>
                  <a:gd name="connsiteX200" fmla="*/ 405543 w 4543952"/>
                  <a:gd name="connsiteY200" fmla="*/ 4165382 h 6858000"/>
                  <a:gd name="connsiteX201" fmla="*/ 401638 w 4543952"/>
                  <a:gd name="connsiteY201" fmla="*/ 4192386 h 6858000"/>
                  <a:gd name="connsiteX202" fmla="*/ 401638 w 4543952"/>
                  <a:gd name="connsiteY202" fmla="*/ 4192387 h 6858000"/>
                  <a:gd name="connsiteX203" fmla="*/ 405543 w 4543952"/>
                  <a:gd name="connsiteY203" fmla="*/ 4165383 h 6858000"/>
                  <a:gd name="connsiteX204" fmla="*/ 405544 w 4543952"/>
                  <a:gd name="connsiteY204" fmla="*/ 4165381 h 6858000"/>
                  <a:gd name="connsiteX205" fmla="*/ 414887 w 4543952"/>
                  <a:gd name="connsiteY205" fmla="*/ 4134255 h 6858000"/>
                  <a:gd name="connsiteX206" fmla="*/ 416855 w 4543952"/>
                  <a:gd name="connsiteY206" fmla="*/ 4103825 h 6858000"/>
                  <a:gd name="connsiteX207" fmla="*/ 416855 w 4543952"/>
                  <a:gd name="connsiteY207" fmla="*/ 4103824 h 6858000"/>
                  <a:gd name="connsiteX208" fmla="*/ 401733 w 4543952"/>
                  <a:gd name="connsiteY208" fmla="*/ 4043838 h 6858000"/>
                  <a:gd name="connsiteX209" fmla="*/ 401733 w 4543952"/>
                  <a:gd name="connsiteY209" fmla="*/ 4043837 h 6858000"/>
                  <a:gd name="connsiteX210" fmla="*/ 386040 w 4543952"/>
                  <a:gd name="connsiteY210" fmla="*/ 3962159 h 6858000"/>
                  <a:gd name="connsiteX211" fmla="*/ 395544 w 4543952"/>
                  <a:gd name="connsiteY211" fmla="*/ 3923124 h 6858000"/>
                  <a:gd name="connsiteX212" fmla="*/ 417925 w 4543952"/>
                  <a:gd name="connsiteY212" fmla="*/ 3885338 h 6858000"/>
                  <a:gd name="connsiteX213" fmla="*/ 417926 w 4543952"/>
                  <a:gd name="connsiteY213" fmla="*/ 3885336 h 6858000"/>
                  <a:gd name="connsiteX214" fmla="*/ 426528 w 4543952"/>
                  <a:gd name="connsiteY214" fmla="*/ 3868763 h 6858000"/>
                  <a:gd name="connsiteX215" fmla="*/ 427308 w 4543952"/>
                  <a:gd name="connsiteY215" fmla="*/ 3852619 h 6858000"/>
                  <a:gd name="connsiteX216" fmla="*/ 427308 w 4543952"/>
                  <a:gd name="connsiteY216" fmla="*/ 3852618 h 6858000"/>
                  <a:gd name="connsiteX217" fmla="*/ 412973 w 4543952"/>
                  <a:gd name="connsiteY217" fmla="*/ 3822471 h 6858000"/>
                  <a:gd name="connsiteX218" fmla="*/ 398042 w 4543952"/>
                  <a:gd name="connsiteY218" fmla="*/ 3789775 h 6858000"/>
                  <a:gd name="connsiteX219" fmla="*/ 404399 w 4543952"/>
                  <a:gd name="connsiteY219" fmla="*/ 3754652 h 6858000"/>
                  <a:gd name="connsiteX220" fmla="*/ 404781 w 4543952"/>
                  <a:gd name="connsiteY220" fmla="*/ 3734837 h 6858000"/>
                  <a:gd name="connsiteX221" fmla="*/ 404781 w 4543952"/>
                  <a:gd name="connsiteY221" fmla="*/ 3734836 h 6858000"/>
                  <a:gd name="connsiteX222" fmla="*/ 400733 w 4543952"/>
                  <a:gd name="connsiteY222" fmla="*/ 3680163 h 6858000"/>
                  <a:gd name="connsiteX223" fmla="*/ 407246 w 4543952"/>
                  <a:gd name="connsiteY223" fmla="*/ 3654415 h 6858000"/>
                  <a:gd name="connsiteX224" fmla="*/ 424974 w 4543952"/>
                  <a:gd name="connsiteY224" fmla="*/ 3630632 h 6858000"/>
                  <a:gd name="connsiteX225" fmla="*/ 438500 w 4543952"/>
                  <a:gd name="connsiteY225" fmla="*/ 3606817 h 6858000"/>
                  <a:gd name="connsiteX226" fmla="*/ 450598 w 4543952"/>
                  <a:gd name="connsiteY226" fmla="*/ 3574408 h 6858000"/>
                  <a:gd name="connsiteX227" fmla="*/ 450598 w 4543952"/>
                  <a:gd name="connsiteY227" fmla="*/ 3574407 h 6858000"/>
                  <a:gd name="connsiteX228" fmla="*/ 432976 w 4543952"/>
                  <a:gd name="connsiteY228" fmla="*/ 3544712 h 6858000"/>
                  <a:gd name="connsiteX229" fmla="*/ 410877 w 4543952"/>
                  <a:gd name="connsiteY229" fmla="*/ 3489466 h 6858000"/>
                  <a:gd name="connsiteX230" fmla="*/ 363250 w 4543952"/>
                  <a:gd name="connsiteY230" fmla="*/ 3172653 h 6858000"/>
                  <a:gd name="connsiteX231" fmla="*/ 350796 w 4543952"/>
                  <a:gd name="connsiteY231" fmla="*/ 3077401 h 6858000"/>
                  <a:gd name="connsiteX232" fmla="*/ 362488 w 4543952"/>
                  <a:gd name="connsiteY232" fmla="*/ 2982148 h 6858000"/>
                  <a:gd name="connsiteX233" fmla="*/ 366072 w 4543952"/>
                  <a:gd name="connsiteY233" fmla="*/ 2947862 h 6858000"/>
                  <a:gd name="connsiteX234" fmla="*/ 366072 w 4543952"/>
                  <a:gd name="connsiteY234" fmla="*/ 2947861 h 6858000"/>
                  <a:gd name="connsiteX235" fmla="*/ 366072 w 4543952"/>
                  <a:gd name="connsiteY235" fmla="*/ 2947858 h 6858000"/>
                  <a:gd name="connsiteX236" fmla="*/ 361441 w 4543952"/>
                  <a:gd name="connsiteY236" fmla="*/ 2914327 h 6858000"/>
                  <a:gd name="connsiteX237" fmla="*/ 358166 w 4543952"/>
                  <a:gd name="connsiteY237" fmla="*/ 2903544 h 6858000"/>
                  <a:gd name="connsiteX238" fmla="*/ 357138 w 4543952"/>
                  <a:gd name="connsiteY238" fmla="*/ 2897784 h 6858000"/>
                  <a:gd name="connsiteX239" fmla="*/ 341533 w 4543952"/>
                  <a:gd name="connsiteY239" fmla="*/ 2848792 h 6858000"/>
                  <a:gd name="connsiteX240" fmla="*/ 296001 w 4543952"/>
                  <a:gd name="connsiteY240" fmla="*/ 2745351 h 6858000"/>
                  <a:gd name="connsiteX241" fmla="*/ 289670 w 4543952"/>
                  <a:gd name="connsiteY241" fmla="*/ 2770757 h 6858000"/>
                  <a:gd name="connsiteX242" fmla="*/ 290080 w 4543952"/>
                  <a:gd name="connsiteY242" fmla="*/ 2778005 h 6858000"/>
                  <a:gd name="connsiteX243" fmla="*/ 289301 w 4543952"/>
                  <a:gd name="connsiteY243" fmla="*/ 2782304 h 6858000"/>
                  <a:gd name="connsiteX244" fmla="*/ 290501 w 4543952"/>
                  <a:gd name="connsiteY244" fmla="*/ 2785439 h 6858000"/>
                  <a:gd name="connsiteX245" fmla="*/ 290929 w 4543952"/>
                  <a:gd name="connsiteY245" fmla="*/ 2793022 h 6858000"/>
                  <a:gd name="connsiteX246" fmla="*/ 300579 w 4543952"/>
                  <a:gd name="connsiteY246" fmla="*/ 2811779 h 6858000"/>
                  <a:gd name="connsiteX247" fmla="*/ 300582 w 4543952"/>
                  <a:gd name="connsiteY247" fmla="*/ 2811786 h 6858000"/>
                  <a:gd name="connsiteX248" fmla="*/ 300583 w 4543952"/>
                  <a:gd name="connsiteY248" fmla="*/ 2811786 h 6858000"/>
                  <a:gd name="connsiteX249" fmla="*/ 300579 w 4543952"/>
                  <a:gd name="connsiteY249" fmla="*/ 2811779 h 6858000"/>
                  <a:gd name="connsiteX250" fmla="*/ 290501 w 4543952"/>
                  <a:gd name="connsiteY250" fmla="*/ 2785439 h 6858000"/>
                  <a:gd name="connsiteX251" fmla="*/ 290080 w 4543952"/>
                  <a:gd name="connsiteY251" fmla="*/ 2778005 h 6858000"/>
                  <a:gd name="connsiteX252" fmla="*/ 817328 w 4543952"/>
                  <a:gd name="connsiteY252" fmla="*/ 1508457 h 6858000"/>
                  <a:gd name="connsiteX253" fmla="*/ 845421 w 4543952"/>
                  <a:gd name="connsiteY253" fmla="*/ 1596212 h 6858000"/>
                  <a:gd name="connsiteX254" fmla="*/ 843517 w 4543952"/>
                  <a:gd name="connsiteY254" fmla="*/ 1624979 h 6858000"/>
                  <a:gd name="connsiteX255" fmla="*/ 786935 w 4543952"/>
                  <a:gd name="connsiteY255" fmla="*/ 1697752 h 6858000"/>
                  <a:gd name="connsiteX256" fmla="*/ 764267 w 4543952"/>
                  <a:gd name="connsiteY256" fmla="*/ 1733187 h 6858000"/>
                  <a:gd name="connsiteX257" fmla="*/ 722546 w 4543952"/>
                  <a:gd name="connsiteY257" fmla="*/ 1833774 h 6858000"/>
                  <a:gd name="connsiteX258" fmla="*/ 714925 w 4543952"/>
                  <a:gd name="connsiteY258" fmla="*/ 1842157 h 6858000"/>
                  <a:gd name="connsiteX259" fmla="*/ 624434 w 4543952"/>
                  <a:gd name="connsiteY259" fmla="*/ 1916453 h 6858000"/>
                  <a:gd name="connsiteX260" fmla="*/ 609004 w 4543952"/>
                  <a:gd name="connsiteY260" fmla="*/ 1933218 h 6858000"/>
                  <a:gd name="connsiteX261" fmla="*/ 584999 w 4543952"/>
                  <a:gd name="connsiteY261" fmla="*/ 1953412 h 6858000"/>
                  <a:gd name="connsiteX262" fmla="*/ 538516 w 4543952"/>
                  <a:gd name="connsiteY262" fmla="*/ 2016468 h 6858000"/>
                  <a:gd name="connsiteX263" fmla="*/ 523657 w 4543952"/>
                  <a:gd name="connsiteY263" fmla="*/ 2094577 h 6858000"/>
                  <a:gd name="connsiteX264" fmla="*/ 500986 w 4543952"/>
                  <a:gd name="connsiteY264" fmla="*/ 2188878 h 6858000"/>
                  <a:gd name="connsiteX265" fmla="*/ 485746 w 4543952"/>
                  <a:gd name="connsiteY265" fmla="*/ 2228313 h 6858000"/>
                  <a:gd name="connsiteX266" fmla="*/ 456789 w 4543952"/>
                  <a:gd name="connsiteY266" fmla="*/ 2334043 h 6858000"/>
                  <a:gd name="connsiteX267" fmla="*/ 432404 w 4543952"/>
                  <a:gd name="connsiteY267" fmla="*/ 2409484 h 6858000"/>
                  <a:gd name="connsiteX268" fmla="*/ 415303 w 4543952"/>
                  <a:gd name="connsiteY268" fmla="*/ 2435912 h 6858000"/>
                  <a:gd name="connsiteX269" fmla="*/ 415303 w 4543952"/>
                  <a:gd name="connsiteY269" fmla="*/ 2435912 h 6858000"/>
                  <a:gd name="connsiteX270" fmla="*/ 415303 w 4543952"/>
                  <a:gd name="connsiteY270" fmla="*/ 2435912 h 6858000"/>
                  <a:gd name="connsiteX271" fmla="*/ 414227 w 4543952"/>
                  <a:gd name="connsiteY271" fmla="*/ 2440915 h 6858000"/>
                  <a:gd name="connsiteX272" fmla="*/ 409472 w 4543952"/>
                  <a:gd name="connsiteY272" fmla="*/ 2463016 h 6858000"/>
                  <a:gd name="connsiteX273" fmla="*/ 409472 w 4543952"/>
                  <a:gd name="connsiteY273" fmla="*/ 2463017 h 6858000"/>
                  <a:gd name="connsiteX274" fmla="*/ 411535 w 4543952"/>
                  <a:gd name="connsiteY274" fmla="*/ 2490550 h 6858000"/>
                  <a:gd name="connsiteX275" fmla="*/ 418115 w 4543952"/>
                  <a:gd name="connsiteY275" fmla="*/ 2518261 h 6858000"/>
                  <a:gd name="connsiteX276" fmla="*/ 418115 w 4543952"/>
                  <a:gd name="connsiteY276" fmla="*/ 2518264 h 6858000"/>
                  <a:gd name="connsiteX277" fmla="*/ 421759 w 4543952"/>
                  <a:gd name="connsiteY277" fmla="*/ 2545006 h 6858000"/>
                  <a:gd name="connsiteX278" fmla="*/ 417545 w 4543952"/>
                  <a:gd name="connsiteY278" fmla="*/ 2571033 h 6858000"/>
                  <a:gd name="connsiteX279" fmla="*/ 344391 w 4543952"/>
                  <a:gd name="connsiteY279" fmla="*/ 2668000 h 6858000"/>
                  <a:gd name="connsiteX280" fmla="*/ 296001 w 4543952"/>
                  <a:gd name="connsiteY280" fmla="*/ 2745347 h 6858000"/>
                  <a:gd name="connsiteX281" fmla="*/ 296001 w 4543952"/>
                  <a:gd name="connsiteY281" fmla="*/ 2745348 h 6858000"/>
                  <a:gd name="connsiteX282" fmla="*/ 344391 w 4543952"/>
                  <a:gd name="connsiteY282" fmla="*/ 2668001 h 6858000"/>
                  <a:gd name="connsiteX283" fmla="*/ 417545 w 4543952"/>
                  <a:gd name="connsiteY283" fmla="*/ 2571034 h 6858000"/>
                  <a:gd name="connsiteX284" fmla="*/ 421760 w 4543952"/>
                  <a:gd name="connsiteY284" fmla="*/ 2545006 h 6858000"/>
                  <a:gd name="connsiteX285" fmla="*/ 421759 w 4543952"/>
                  <a:gd name="connsiteY285" fmla="*/ 2545006 h 6858000"/>
                  <a:gd name="connsiteX286" fmla="*/ 421760 w 4543952"/>
                  <a:gd name="connsiteY286" fmla="*/ 2545005 h 6858000"/>
                  <a:gd name="connsiteX287" fmla="*/ 418115 w 4543952"/>
                  <a:gd name="connsiteY287" fmla="*/ 2518263 h 6858000"/>
                  <a:gd name="connsiteX288" fmla="*/ 418115 w 4543952"/>
                  <a:gd name="connsiteY288" fmla="*/ 2518261 h 6858000"/>
                  <a:gd name="connsiteX289" fmla="*/ 409472 w 4543952"/>
                  <a:gd name="connsiteY289" fmla="*/ 2463017 h 6858000"/>
                  <a:gd name="connsiteX290" fmla="*/ 414227 w 4543952"/>
                  <a:gd name="connsiteY290" fmla="*/ 2440915 h 6858000"/>
                  <a:gd name="connsiteX291" fmla="*/ 415303 w 4543952"/>
                  <a:gd name="connsiteY291" fmla="*/ 2435912 h 6858000"/>
                  <a:gd name="connsiteX292" fmla="*/ 432404 w 4543952"/>
                  <a:gd name="connsiteY292" fmla="*/ 2409485 h 6858000"/>
                  <a:gd name="connsiteX293" fmla="*/ 456789 w 4543952"/>
                  <a:gd name="connsiteY293" fmla="*/ 2334044 h 6858000"/>
                  <a:gd name="connsiteX294" fmla="*/ 485746 w 4543952"/>
                  <a:gd name="connsiteY294" fmla="*/ 2228314 h 6858000"/>
                  <a:gd name="connsiteX295" fmla="*/ 500986 w 4543952"/>
                  <a:gd name="connsiteY295" fmla="*/ 2188879 h 6858000"/>
                  <a:gd name="connsiteX296" fmla="*/ 523657 w 4543952"/>
                  <a:gd name="connsiteY296" fmla="*/ 2094578 h 6858000"/>
                  <a:gd name="connsiteX297" fmla="*/ 538516 w 4543952"/>
                  <a:gd name="connsiteY297" fmla="*/ 2016469 h 6858000"/>
                  <a:gd name="connsiteX298" fmla="*/ 584999 w 4543952"/>
                  <a:gd name="connsiteY298" fmla="*/ 1953413 h 6858000"/>
                  <a:gd name="connsiteX299" fmla="*/ 609004 w 4543952"/>
                  <a:gd name="connsiteY299" fmla="*/ 1933219 h 6858000"/>
                  <a:gd name="connsiteX300" fmla="*/ 624434 w 4543952"/>
                  <a:gd name="connsiteY300" fmla="*/ 1916454 h 6858000"/>
                  <a:gd name="connsiteX301" fmla="*/ 714925 w 4543952"/>
                  <a:gd name="connsiteY301" fmla="*/ 1842158 h 6858000"/>
                  <a:gd name="connsiteX302" fmla="*/ 722546 w 4543952"/>
                  <a:gd name="connsiteY302" fmla="*/ 1833775 h 6858000"/>
                  <a:gd name="connsiteX303" fmla="*/ 764267 w 4543952"/>
                  <a:gd name="connsiteY303" fmla="*/ 1733188 h 6858000"/>
                  <a:gd name="connsiteX304" fmla="*/ 786936 w 4543952"/>
                  <a:gd name="connsiteY304" fmla="*/ 1697753 h 6858000"/>
                  <a:gd name="connsiteX305" fmla="*/ 843517 w 4543952"/>
                  <a:gd name="connsiteY305" fmla="*/ 1624980 h 6858000"/>
                  <a:gd name="connsiteX306" fmla="*/ 845422 w 4543952"/>
                  <a:gd name="connsiteY306" fmla="*/ 1596213 h 6858000"/>
                  <a:gd name="connsiteX307" fmla="*/ 798723 w 4543952"/>
                  <a:gd name="connsiteY307" fmla="*/ 1459072 h 6858000"/>
                  <a:gd name="connsiteX308" fmla="*/ 807941 w 4543952"/>
                  <a:gd name="connsiteY308" fmla="*/ 1481571 h 6858000"/>
                  <a:gd name="connsiteX309" fmla="*/ 798724 w 4543952"/>
                  <a:gd name="connsiteY309" fmla="*/ 1459073 h 6858000"/>
                  <a:gd name="connsiteX310" fmla="*/ 779530 w 4543952"/>
                  <a:gd name="connsiteY310" fmla="*/ 1268757 h 6858000"/>
                  <a:gd name="connsiteX311" fmla="*/ 774363 w 4543952"/>
                  <a:gd name="connsiteY311" fmla="*/ 1286068 h 6858000"/>
                  <a:gd name="connsiteX312" fmla="*/ 752025 w 4543952"/>
                  <a:gd name="connsiteY312" fmla="*/ 1350626 h 6858000"/>
                  <a:gd name="connsiteX313" fmla="*/ 757620 w 4543952"/>
                  <a:gd name="connsiteY313" fmla="*/ 1413839 h 6858000"/>
                  <a:gd name="connsiteX314" fmla="*/ 752026 w 4543952"/>
                  <a:gd name="connsiteY314" fmla="*/ 1350627 h 6858000"/>
                  <a:gd name="connsiteX315" fmla="*/ 774363 w 4543952"/>
                  <a:gd name="connsiteY315" fmla="*/ 1286069 h 6858000"/>
                  <a:gd name="connsiteX316" fmla="*/ 779530 w 4543952"/>
                  <a:gd name="connsiteY316" fmla="*/ 1268757 h 6858000"/>
                  <a:gd name="connsiteX317" fmla="*/ 837801 w 4543952"/>
                  <a:gd name="connsiteY317" fmla="*/ 773034 h 6858000"/>
                  <a:gd name="connsiteX318" fmla="*/ 829801 w 4543952"/>
                  <a:gd name="connsiteY318" fmla="*/ 854378 h 6858000"/>
                  <a:gd name="connsiteX319" fmla="*/ 798747 w 4543952"/>
                  <a:gd name="connsiteY319" fmla="*/ 915342 h 6858000"/>
                  <a:gd name="connsiteX320" fmla="*/ 788269 w 4543952"/>
                  <a:gd name="connsiteY320" fmla="*/ 927154 h 6858000"/>
                  <a:gd name="connsiteX321" fmla="*/ 791889 w 4543952"/>
                  <a:gd name="connsiteY321" fmla="*/ 1097086 h 6858000"/>
                  <a:gd name="connsiteX322" fmla="*/ 796271 w 4543952"/>
                  <a:gd name="connsiteY322" fmla="*/ 1123184 h 6858000"/>
                  <a:gd name="connsiteX323" fmla="*/ 771553 w 4543952"/>
                  <a:gd name="connsiteY323" fmla="*/ 1184028 h 6858000"/>
                  <a:gd name="connsiteX324" fmla="*/ 796272 w 4543952"/>
                  <a:gd name="connsiteY324" fmla="*/ 1123185 h 6858000"/>
                  <a:gd name="connsiteX325" fmla="*/ 791890 w 4543952"/>
                  <a:gd name="connsiteY325" fmla="*/ 1097087 h 6858000"/>
                  <a:gd name="connsiteX326" fmla="*/ 788270 w 4543952"/>
                  <a:gd name="connsiteY326" fmla="*/ 927155 h 6858000"/>
                  <a:gd name="connsiteX327" fmla="*/ 798748 w 4543952"/>
                  <a:gd name="connsiteY327" fmla="*/ 915343 h 6858000"/>
                  <a:gd name="connsiteX328" fmla="*/ 829801 w 4543952"/>
                  <a:gd name="connsiteY328" fmla="*/ 854379 h 6858000"/>
                  <a:gd name="connsiteX329" fmla="*/ 837801 w 4543952"/>
                  <a:gd name="connsiteY329" fmla="*/ 773035 h 6858000"/>
                  <a:gd name="connsiteX330" fmla="*/ 782400 w 4543952"/>
                  <a:gd name="connsiteY330" fmla="*/ 517850 h 6858000"/>
                  <a:gd name="connsiteX331" fmla="*/ 791317 w 4543952"/>
                  <a:gd name="connsiteY331" fmla="*/ 556046 h 6858000"/>
                  <a:gd name="connsiteX332" fmla="*/ 797795 w 4543952"/>
                  <a:gd name="connsiteY332" fmla="*/ 580049 h 6858000"/>
                  <a:gd name="connsiteX333" fmla="*/ 801176 w 4543952"/>
                  <a:gd name="connsiteY333" fmla="*/ 642536 h 6858000"/>
                  <a:gd name="connsiteX334" fmla="*/ 813700 w 4543952"/>
                  <a:gd name="connsiteY334" fmla="*/ 694927 h 6858000"/>
                  <a:gd name="connsiteX335" fmla="*/ 801177 w 4543952"/>
                  <a:gd name="connsiteY335" fmla="*/ 642537 h 6858000"/>
                  <a:gd name="connsiteX336" fmla="*/ 797796 w 4543952"/>
                  <a:gd name="connsiteY336" fmla="*/ 580050 h 6858000"/>
                  <a:gd name="connsiteX337" fmla="*/ 791318 w 4543952"/>
                  <a:gd name="connsiteY337" fmla="*/ 556047 h 6858000"/>
                  <a:gd name="connsiteX338" fmla="*/ 783887 w 4543952"/>
                  <a:gd name="connsiteY338" fmla="*/ 313532 h 6858000"/>
                  <a:gd name="connsiteX339" fmla="*/ 786245 w 4543952"/>
                  <a:gd name="connsiteY339" fmla="*/ 324057 h 6858000"/>
                  <a:gd name="connsiteX340" fmla="*/ 784459 w 4543952"/>
                  <a:gd name="connsiteY340" fmla="*/ 338869 h 6858000"/>
                  <a:gd name="connsiteX341" fmla="*/ 784454 w 4543952"/>
                  <a:gd name="connsiteY341" fmla="*/ 338897 h 6858000"/>
                  <a:gd name="connsiteX342" fmla="*/ 778363 w 4543952"/>
                  <a:gd name="connsiteY342" fmla="*/ 367327 h 6858000"/>
                  <a:gd name="connsiteX343" fmla="*/ 774553 w 4543952"/>
                  <a:gd name="connsiteY343" fmla="*/ 395639 h 6858000"/>
                  <a:gd name="connsiteX344" fmla="*/ 784454 w 4543952"/>
                  <a:gd name="connsiteY344" fmla="*/ 338897 h 6858000"/>
                  <a:gd name="connsiteX345" fmla="*/ 784460 w 4543952"/>
                  <a:gd name="connsiteY345" fmla="*/ 338870 h 6858000"/>
                  <a:gd name="connsiteX346" fmla="*/ 783888 w 4543952"/>
                  <a:gd name="connsiteY346" fmla="*/ 313533 h 6858000"/>
                  <a:gd name="connsiteX347" fmla="*/ 761560 w 4543952"/>
                  <a:gd name="connsiteY347" fmla="*/ 281567 h 6858000"/>
                  <a:gd name="connsiteX348" fmla="*/ 766454 w 4543952"/>
                  <a:gd name="connsiteY348" fmla="*/ 295414 h 6858000"/>
                  <a:gd name="connsiteX349" fmla="*/ 766455 w 4543952"/>
                  <a:gd name="connsiteY349" fmla="*/ 295414 h 6858000"/>
                  <a:gd name="connsiteX350" fmla="*/ 774880 w 4543952"/>
                  <a:gd name="connsiteY350" fmla="*/ 24485 h 6858000"/>
                  <a:gd name="connsiteX351" fmla="*/ 777142 w 4543952"/>
                  <a:gd name="connsiteY351" fmla="*/ 74128 h 6858000"/>
                  <a:gd name="connsiteX352" fmla="*/ 767023 w 4543952"/>
                  <a:gd name="connsiteY352" fmla="*/ 151568 h 6858000"/>
                  <a:gd name="connsiteX353" fmla="*/ 766824 w 4543952"/>
                  <a:gd name="connsiteY353" fmla="*/ 153387 h 6858000"/>
                  <a:gd name="connsiteX354" fmla="*/ 763010 w 4543952"/>
                  <a:gd name="connsiteY354" fmla="*/ 177270 h 6858000"/>
                  <a:gd name="connsiteX355" fmla="*/ 758551 w 4543952"/>
                  <a:gd name="connsiteY355" fmla="*/ 228943 h 6858000"/>
                  <a:gd name="connsiteX356" fmla="*/ 766824 w 4543952"/>
                  <a:gd name="connsiteY356" fmla="*/ 153387 h 6858000"/>
                  <a:gd name="connsiteX357" fmla="*/ 771220 w 4543952"/>
                  <a:gd name="connsiteY357" fmla="*/ 125860 h 6858000"/>
                  <a:gd name="connsiteX358" fmla="*/ 777143 w 4543952"/>
                  <a:gd name="connsiteY358" fmla="*/ 74128 h 6858000"/>
                  <a:gd name="connsiteX359" fmla="*/ 313354 w 4543952"/>
                  <a:gd name="connsiteY359" fmla="*/ 0 h 6858000"/>
                  <a:gd name="connsiteX360" fmla="*/ 777461 w 4543952"/>
                  <a:gd name="connsiteY360" fmla="*/ 0 h 6858000"/>
                  <a:gd name="connsiteX361" fmla="*/ 774743 w 4543952"/>
                  <a:gd name="connsiteY361" fmla="*/ 21485 h 6858000"/>
                  <a:gd name="connsiteX362" fmla="*/ 777461 w 4543952"/>
                  <a:gd name="connsiteY362" fmla="*/ 0 h 6858000"/>
                  <a:gd name="connsiteX363" fmla="*/ 4543952 w 4543952"/>
                  <a:gd name="connsiteY363" fmla="*/ 1 h 6858000"/>
                  <a:gd name="connsiteX364" fmla="*/ 4543952 w 4543952"/>
                  <a:gd name="connsiteY364" fmla="*/ 6858000 h 6858000"/>
                  <a:gd name="connsiteX365" fmla="*/ 284400 w 4543952"/>
                  <a:gd name="connsiteY365" fmla="*/ 6858000 h 6858000"/>
                  <a:gd name="connsiteX366" fmla="*/ 112147 w 4543952"/>
                  <a:gd name="connsiteY366" fmla="*/ 6858000 h 6858000"/>
                  <a:gd name="connsiteX367" fmla="*/ 102447 w 4543952"/>
                  <a:gd name="connsiteY367" fmla="*/ 6815515 h 6858000"/>
                  <a:gd name="connsiteX368" fmla="*/ 83396 w 4543952"/>
                  <a:gd name="connsiteY368" fmla="*/ 6748457 h 6858000"/>
                  <a:gd name="connsiteX369" fmla="*/ 61870 w 4543952"/>
                  <a:gd name="connsiteY369" fmla="*/ 6584811 h 6858000"/>
                  <a:gd name="connsiteX370" fmla="*/ 41105 w 4543952"/>
                  <a:gd name="connsiteY370" fmla="*/ 6415832 h 6858000"/>
                  <a:gd name="connsiteX371" fmla="*/ 34247 w 4543952"/>
                  <a:gd name="connsiteY371" fmla="*/ 6323057 h 6858000"/>
                  <a:gd name="connsiteX372" fmla="*/ 23386 w 4543952"/>
                  <a:gd name="connsiteY372" fmla="*/ 6242092 h 6858000"/>
                  <a:gd name="connsiteX373" fmla="*/ 16528 w 4543952"/>
                  <a:gd name="connsiteY373" fmla="*/ 6171604 h 6858000"/>
                  <a:gd name="connsiteX374" fmla="*/ 2622 w 4543952"/>
                  <a:gd name="connsiteY374" fmla="*/ 6059396 h 6858000"/>
                  <a:gd name="connsiteX375" fmla="*/ 0 w 4543952"/>
                  <a:gd name="connsiteY375" fmla="*/ 6041768 h 6858000"/>
                  <a:gd name="connsiteX376" fmla="*/ 0 w 4543952"/>
                  <a:gd name="connsiteY376" fmla="*/ 6000936 h 6858000"/>
                  <a:gd name="connsiteX377" fmla="*/ 3670 w 4543952"/>
                  <a:gd name="connsiteY377" fmla="*/ 5957594 h 6858000"/>
                  <a:gd name="connsiteX378" fmla="*/ 0 w 4543952"/>
                  <a:gd name="connsiteY378" fmla="*/ 5912510 h 6858000"/>
                  <a:gd name="connsiteX379" fmla="*/ 0 w 4543952"/>
                  <a:gd name="connsiteY379" fmla="*/ 5886400 h 6858000"/>
                  <a:gd name="connsiteX380" fmla="*/ 1098 w 4543952"/>
                  <a:gd name="connsiteY380" fmla="*/ 5864317 h 6858000"/>
                  <a:gd name="connsiteX381" fmla="*/ 24720 w 4543952"/>
                  <a:gd name="connsiteY381" fmla="*/ 5790591 h 6858000"/>
                  <a:gd name="connsiteX382" fmla="*/ 26434 w 4543952"/>
                  <a:gd name="connsiteY382" fmla="*/ 5781829 h 6858000"/>
                  <a:gd name="connsiteX383" fmla="*/ 35771 w 4543952"/>
                  <a:gd name="connsiteY383" fmla="*/ 5733439 h 6858000"/>
                  <a:gd name="connsiteX384" fmla="*/ 38819 w 4543952"/>
                  <a:gd name="connsiteY384" fmla="*/ 5706958 h 6858000"/>
                  <a:gd name="connsiteX385" fmla="*/ 58250 w 4543952"/>
                  <a:gd name="connsiteY385" fmla="*/ 5606371 h 6858000"/>
                  <a:gd name="connsiteX386" fmla="*/ 67394 w 4543952"/>
                  <a:gd name="connsiteY386" fmla="*/ 5548459 h 6858000"/>
                  <a:gd name="connsiteX387" fmla="*/ 66060 w 4543952"/>
                  <a:gd name="connsiteY387" fmla="*/ 5501593 h 6858000"/>
                  <a:gd name="connsiteX388" fmla="*/ 64346 w 4543952"/>
                  <a:gd name="connsiteY388" fmla="*/ 5419294 h 6858000"/>
                  <a:gd name="connsiteX389" fmla="*/ 59964 w 4543952"/>
                  <a:gd name="connsiteY389" fmla="*/ 5393004 h 6858000"/>
                  <a:gd name="connsiteX390" fmla="*/ 72538 w 4543952"/>
                  <a:gd name="connsiteY390" fmla="*/ 5274128 h 6858000"/>
                  <a:gd name="connsiteX391" fmla="*/ 73490 w 4543952"/>
                  <a:gd name="connsiteY391" fmla="*/ 5206307 h 6858000"/>
                  <a:gd name="connsiteX392" fmla="*/ 89113 w 4543952"/>
                  <a:gd name="connsiteY392" fmla="*/ 5129915 h 6858000"/>
                  <a:gd name="connsiteX393" fmla="*/ 88351 w 4543952"/>
                  <a:gd name="connsiteY393" fmla="*/ 5107626 h 6858000"/>
                  <a:gd name="connsiteX394" fmla="*/ 87016 w 4543952"/>
                  <a:gd name="connsiteY394" fmla="*/ 5082669 h 6858000"/>
                  <a:gd name="connsiteX395" fmla="*/ 85872 w 4543952"/>
                  <a:gd name="connsiteY395" fmla="*/ 5006085 h 6858000"/>
                  <a:gd name="connsiteX396" fmla="*/ 80158 w 4543952"/>
                  <a:gd name="connsiteY396" fmla="*/ 4959601 h 6858000"/>
                  <a:gd name="connsiteX397" fmla="*/ 83586 w 4543952"/>
                  <a:gd name="connsiteY397" fmla="*/ 4871018 h 6858000"/>
                  <a:gd name="connsiteX398" fmla="*/ 78634 w 4543952"/>
                  <a:gd name="connsiteY398" fmla="*/ 4838249 h 6858000"/>
                  <a:gd name="connsiteX399" fmla="*/ 78062 w 4543952"/>
                  <a:gd name="connsiteY399" fmla="*/ 4755380 h 6858000"/>
                  <a:gd name="connsiteX400" fmla="*/ 80920 w 4543952"/>
                  <a:gd name="connsiteY400" fmla="*/ 4681082 h 6858000"/>
                  <a:gd name="connsiteX401" fmla="*/ 79396 w 4543952"/>
                  <a:gd name="connsiteY401" fmla="*/ 4609451 h 6858000"/>
                  <a:gd name="connsiteX402" fmla="*/ 73110 w 4543952"/>
                  <a:gd name="connsiteY402" fmla="*/ 4558206 h 6858000"/>
                  <a:gd name="connsiteX403" fmla="*/ 69300 w 4543952"/>
                  <a:gd name="connsiteY403" fmla="*/ 4502578 h 6858000"/>
                  <a:gd name="connsiteX404" fmla="*/ 46629 w 4543952"/>
                  <a:gd name="connsiteY404" fmla="*/ 4349221 h 6858000"/>
                  <a:gd name="connsiteX405" fmla="*/ 52153 w 4543952"/>
                  <a:gd name="connsiteY405" fmla="*/ 4320836 h 6858000"/>
                  <a:gd name="connsiteX406" fmla="*/ 57297 w 4543952"/>
                  <a:gd name="connsiteY406" fmla="*/ 4159666 h 6858000"/>
                  <a:gd name="connsiteX407" fmla="*/ 56915 w 4543952"/>
                  <a:gd name="connsiteY407" fmla="*/ 4124613 h 6858000"/>
                  <a:gd name="connsiteX408" fmla="*/ 79396 w 4543952"/>
                  <a:gd name="connsiteY408" fmla="*/ 4030502 h 6858000"/>
                  <a:gd name="connsiteX409" fmla="*/ 43771 w 4543952"/>
                  <a:gd name="connsiteY409" fmla="*/ 3885337 h 6858000"/>
                  <a:gd name="connsiteX410" fmla="*/ 426 w 4543952"/>
                  <a:gd name="connsiteY410" fmla="*/ 3786776 h 6858000"/>
                  <a:gd name="connsiteX411" fmla="*/ 0 w 4543952"/>
                  <a:gd name="connsiteY411" fmla="*/ 3773896 h 6858000"/>
                  <a:gd name="connsiteX412" fmla="*/ 0 w 4543952"/>
                  <a:gd name="connsiteY412" fmla="*/ 3393881 h 6858000"/>
                  <a:gd name="connsiteX413" fmla="*/ 11838 w 4543952"/>
                  <a:gd name="connsiteY413" fmla="*/ 3359515 h 6858000"/>
                  <a:gd name="connsiteX414" fmla="*/ 12910 w 4543952"/>
                  <a:gd name="connsiteY414" fmla="*/ 3318770 h 6858000"/>
                  <a:gd name="connsiteX415" fmla="*/ 6718 w 4543952"/>
                  <a:gd name="connsiteY415" fmla="*/ 3304078 h 6858000"/>
                  <a:gd name="connsiteX416" fmla="*/ 0 w 4543952"/>
                  <a:gd name="connsiteY416" fmla="*/ 3297656 h 6858000"/>
                  <a:gd name="connsiteX417" fmla="*/ 0 w 4543952"/>
                  <a:gd name="connsiteY417" fmla="*/ 3207866 h 6858000"/>
                  <a:gd name="connsiteX418" fmla="*/ 15553 w 4543952"/>
                  <a:gd name="connsiteY418" fmla="*/ 3186770 h 6858000"/>
                  <a:gd name="connsiteX419" fmla="*/ 36341 w 4543952"/>
                  <a:gd name="connsiteY419" fmla="*/ 3107499 h 6858000"/>
                  <a:gd name="connsiteX420" fmla="*/ 38057 w 4543952"/>
                  <a:gd name="connsiteY420" fmla="*/ 3042727 h 6858000"/>
                  <a:gd name="connsiteX421" fmla="*/ 54249 w 4543952"/>
                  <a:gd name="connsiteY421" fmla="*/ 2901942 h 6858000"/>
                  <a:gd name="connsiteX422" fmla="*/ 77300 w 4543952"/>
                  <a:gd name="connsiteY422" fmla="*/ 2809929 h 6858000"/>
                  <a:gd name="connsiteX423" fmla="*/ 103399 w 4543952"/>
                  <a:gd name="connsiteY423" fmla="*/ 2743825 h 6858000"/>
                  <a:gd name="connsiteX424" fmla="*/ 137500 w 4543952"/>
                  <a:gd name="connsiteY424" fmla="*/ 2649142 h 6858000"/>
                  <a:gd name="connsiteX425" fmla="*/ 155217 w 4543952"/>
                  <a:gd name="connsiteY425" fmla="*/ 2554078 h 6858000"/>
                  <a:gd name="connsiteX426" fmla="*/ 177507 w 4543952"/>
                  <a:gd name="connsiteY426" fmla="*/ 2485306 h 6858000"/>
                  <a:gd name="connsiteX427" fmla="*/ 192748 w 4543952"/>
                  <a:gd name="connsiteY427" fmla="*/ 2401291 h 6858000"/>
                  <a:gd name="connsiteX428" fmla="*/ 193318 w 4543952"/>
                  <a:gd name="connsiteY428" fmla="*/ 2330805 h 6858000"/>
                  <a:gd name="connsiteX429" fmla="*/ 190652 w 4543952"/>
                  <a:gd name="connsiteY429" fmla="*/ 2220311 h 6858000"/>
                  <a:gd name="connsiteX430" fmla="*/ 236753 w 4543952"/>
                  <a:gd name="connsiteY430" fmla="*/ 2085053 h 6858000"/>
                  <a:gd name="connsiteX431" fmla="*/ 247042 w 4543952"/>
                  <a:gd name="connsiteY431" fmla="*/ 2030377 h 6858000"/>
                  <a:gd name="connsiteX432" fmla="*/ 251804 w 4543952"/>
                  <a:gd name="connsiteY432" fmla="*/ 1978939 h 6858000"/>
                  <a:gd name="connsiteX433" fmla="*/ 282475 w 4543952"/>
                  <a:gd name="connsiteY433" fmla="*/ 1869779 h 6858000"/>
                  <a:gd name="connsiteX434" fmla="*/ 292573 w 4543952"/>
                  <a:gd name="connsiteY434" fmla="*/ 1825392 h 6858000"/>
                  <a:gd name="connsiteX435" fmla="*/ 292381 w 4543952"/>
                  <a:gd name="connsiteY435" fmla="*/ 1763286 h 6858000"/>
                  <a:gd name="connsiteX436" fmla="*/ 306480 w 4543952"/>
                  <a:gd name="connsiteY436" fmla="*/ 1650316 h 6858000"/>
                  <a:gd name="connsiteX437" fmla="*/ 347629 w 4543952"/>
                  <a:gd name="connsiteY437" fmla="*/ 1537536 h 6858000"/>
                  <a:gd name="connsiteX438" fmla="*/ 343629 w 4543952"/>
                  <a:gd name="connsiteY438" fmla="*/ 1489719 h 6858000"/>
                  <a:gd name="connsiteX439" fmla="*/ 344581 w 4543952"/>
                  <a:gd name="connsiteY439" fmla="*/ 1472574 h 6858000"/>
                  <a:gd name="connsiteX440" fmla="*/ 367252 w 4543952"/>
                  <a:gd name="connsiteY440" fmla="*/ 1318455 h 6858000"/>
                  <a:gd name="connsiteX441" fmla="*/ 369728 w 4543952"/>
                  <a:gd name="connsiteY441" fmla="*/ 1303023 h 6858000"/>
                  <a:gd name="connsiteX442" fmla="*/ 389921 w 4543952"/>
                  <a:gd name="connsiteY442" fmla="*/ 1230632 h 6858000"/>
                  <a:gd name="connsiteX443" fmla="*/ 402495 w 4543952"/>
                  <a:gd name="connsiteY443" fmla="*/ 1048124 h 6858000"/>
                  <a:gd name="connsiteX444" fmla="*/ 404019 w 4543952"/>
                  <a:gd name="connsiteY444" fmla="*/ 1036886 h 6858000"/>
                  <a:gd name="connsiteX445" fmla="*/ 393923 w 4543952"/>
                  <a:gd name="connsiteY445" fmla="*/ 975732 h 6858000"/>
                  <a:gd name="connsiteX446" fmla="*/ 379634 w 4543952"/>
                  <a:gd name="connsiteY446" fmla="*/ 945443 h 6858000"/>
                  <a:gd name="connsiteX447" fmla="*/ 364774 w 4543952"/>
                  <a:gd name="connsiteY447" fmla="*/ 898197 h 6858000"/>
                  <a:gd name="connsiteX448" fmla="*/ 359250 w 4543952"/>
                  <a:gd name="connsiteY448" fmla="*/ 850188 h 6858000"/>
                  <a:gd name="connsiteX449" fmla="*/ 381730 w 4543952"/>
                  <a:gd name="connsiteY449" fmla="*/ 769604 h 6858000"/>
                  <a:gd name="connsiteX450" fmla="*/ 384016 w 4543952"/>
                  <a:gd name="connsiteY450" fmla="*/ 740267 h 6858000"/>
                  <a:gd name="connsiteX451" fmla="*/ 394875 w 4543952"/>
                  <a:gd name="connsiteY451" fmla="*/ 674922 h 6858000"/>
                  <a:gd name="connsiteX452" fmla="*/ 394113 w 4543952"/>
                  <a:gd name="connsiteY452" fmla="*/ 617771 h 6858000"/>
                  <a:gd name="connsiteX453" fmla="*/ 376776 w 4543952"/>
                  <a:gd name="connsiteY453" fmla="*/ 571859 h 6858000"/>
                  <a:gd name="connsiteX454" fmla="*/ 373348 w 4543952"/>
                  <a:gd name="connsiteY454" fmla="*/ 505181 h 6858000"/>
                  <a:gd name="connsiteX455" fmla="*/ 385920 w 4543952"/>
                  <a:gd name="connsiteY455" fmla="*/ 462125 h 6858000"/>
                  <a:gd name="connsiteX456" fmla="*/ 387634 w 4543952"/>
                  <a:gd name="connsiteY456" fmla="*/ 453363 h 6858000"/>
                  <a:gd name="connsiteX457" fmla="*/ 388399 w 4543952"/>
                  <a:gd name="connsiteY457" fmla="*/ 340773 h 6858000"/>
                  <a:gd name="connsiteX458" fmla="*/ 350487 w 4543952"/>
                  <a:gd name="connsiteY458" fmla="*/ 200181 h 6858000"/>
                  <a:gd name="connsiteX459" fmla="*/ 342485 w 4543952"/>
                  <a:gd name="connsiteY459" fmla="*/ 176938 h 6858000"/>
                  <a:gd name="connsiteX460" fmla="*/ 328579 w 4543952"/>
                  <a:gd name="connsiteY460" fmla="*/ 63586 h 6858000"/>
                  <a:gd name="connsiteX461" fmla="*/ 314480 w 4543952"/>
                  <a:gd name="connsiteY461" fmla="*/ 2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4543952"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2"/>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2"/>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4"/>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4"/>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3" y="2435912"/>
                    </a:cubicBezTo>
                    <a:lnTo>
                      <a:pt x="415303" y="2435912"/>
                    </a:lnTo>
                    <a:lnTo>
                      <a:pt x="415303" y="2435912"/>
                    </a:lnTo>
                    <a:lnTo>
                      <a:pt x="414227" y="2440915"/>
                    </a:lnTo>
                    <a:lnTo>
                      <a:pt x="409472" y="2463016"/>
                    </a:lnTo>
                    <a:lnTo>
                      <a:pt x="409472" y="2463017"/>
                    </a:lnTo>
                    <a:lnTo>
                      <a:pt x="411535" y="2490550"/>
                    </a:lnTo>
                    <a:lnTo>
                      <a:pt x="418115" y="2518261"/>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1"/>
                    </a:lnTo>
                    <a:lnTo>
                      <a:pt x="409472" y="2463017"/>
                    </a:lnTo>
                    <a:lnTo>
                      <a:pt x="414227" y="2440915"/>
                    </a:lnTo>
                    <a:lnTo>
                      <a:pt x="415303"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4" y="338897"/>
                    </a:lnTo>
                    <a:lnTo>
                      <a:pt x="778363" y="367327"/>
                    </a:lnTo>
                    <a:lnTo>
                      <a:pt x="774553" y="395639"/>
                    </a:lnTo>
                    <a:lnTo>
                      <a:pt x="784454" y="338897"/>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43952" y="1"/>
                    </a:lnTo>
                    <a:lnTo>
                      <a:pt x="4543952"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7" name="Group 26">
              <a:extLst>
                <a:ext uri="{FF2B5EF4-FFF2-40B4-BE49-F238E27FC236}">
                  <a16:creationId xmlns:a16="http://schemas.microsoft.com/office/drawing/2014/main" id="{3F442D6D-30A3-40EA-ADD8-5313A3BB973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28" name="Freeform: Shape 27">
                <a:extLst>
                  <a:ext uri="{FF2B5EF4-FFF2-40B4-BE49-F238E27FC236}">
                    <a16:creationId xmlns:a16="http://schemas.microsoft.com/office/drawing/2014/main" id="{29E679B4-D12E-448A-8D8F-7183D6A2E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417E3CDF-0144-4FB2-A798-156EC310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5" name="Immagine 5" descr="Immagine che contiene testo&#10;&#10;Descrizione generata automaticamente">
            <a:extLst>
              <a:ext uri="{FF2B5EF4-FFF2-40B4-BE49-F238E27FC236}">
                <a16:creationId xmlns:a16="http://schemas.microsoft.com/office/drawing/2014/main" id="{63259F2A-92BF-0988-A816-69F7D08622A6}"/>
              </a:ext>
            </a:extLst>
          </p:cNvPr>
          <p:cNvPicPr>
            <a:picLocks noGrp="1" noChangeAspect="1"/>
          </p:cNvPicPr>
          <p:nvPr>
            <p:ph idx="1"/>
          </p:nvPr>
        </p:nvPicPr>
        <p:blipFill>
          <a:blip r:embed="rId3"/>
          <a:stretch>
            <a:fillRect/>
          </a:stretch>
        </p:blipFill>
        <p:spPr>
          <a:xfrm>
            <a:off x="8407102" y="1901496"/>
            <a:ext cx="3598352" cy="3939662"/>
          </a:xfrm>
          <a:prstGeom prst="rect">
            <a:avLst/>
          </a:prstGeom>
        </p:spPr>
      </p:pic>
    </p:spTree>
    <p:extLst>
      <p:ext uri="{BB962C8B-B14F-4D97-AF65-F5344CB8AC3E}">
        <p14:creationId xmlns:p14="http://schemas.microsoft.com/office/powerpoint/2010/main" val="2299700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E1946D22-CFF8-D534-F102-A81AF8C1BD28}"/>
              </a:ext>
            </a:extLst>
          </p:cNvPr>
          <p:cNvSpPr>
            <a:spLocks noGrp="1"/>
          </p:cNvSpPr>
          <p:nvPr>
            <p:ph type="title"/>
          </p:nvPr>
        </p:nvSpPr>
        <p:spPr>
          <a:xfrm>
            <a:off x="6684264" y="562356"/>
            <a:ext cx="4892040" cy="1773936"/>
          </a:xfrm>
        </p:spPr>
        <p:txBody>
          <a:bodyPr vert="horz" lIns="91440" tIns="45720" rIns="91440" bIns="45720" rtlCol="0" anchor="b">
            <a:noAutofit/>
          </a:bodyPr>
          <a:lstStyle/>
          <a:p>
            <a:r>
              <a:rPr lang="en-US" sz="4800" kern="1200">
                <a:solidFill>
                  <a:schemeClr val="tx1"/>
                </a:solidFill>
                <a:latin typeface="+mj-lt"/>
                <a:ea typeface="+mj-ea"/>
                <a:cs typeface="+mj-cs"/>
              </a:rPr>
              <a:t>Code implementation of Gaussian Diffusion</a:t>
            </a:r>
          </a:p>
        </p:txBody>
      </p:sp>
      <p:pic>
        <p:nvPicPr>
          <p:cNvPr id="5" name="Segnaposto contenuto 4" descr="Immagine che contiene testo&#10;&#10;Descrizione generata automaticamente">
            <a:extLst>
              <a:ext uri="{FF2B5EF4-FFF2-40B4-BE49-F238E27FC236}">
                <a16:creationId xmlns:a16="http://schemas.microsoft.com/office/drawing/2014/main" id="{5C51BE79-0435-FE1E-CEB5-71D4E4A16A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2764" y="98612"/>
            <a:ext cx="4070472" cy="6660774"/>
          </a:xfrm>
          <a:prstGeom prst="rect">
            <a:avLst/>
          </a:prstGeom>
        </p:spPr>
      </p:pic>
      <p:cxnSp>
        <p:nvCxnSpPr>
          <p:cNvPr id="14" name="Straight Connector 13">
            <a:extLst>
              <a:ext uri="{FF2B5EF4-FFF2-40B4-BE49-F238E27FC236}">
                <a16:creationId xmlns:a16="http://schemas.microsoft.com/office/drawing/2014/main" id="{7AD0F4D2-80E7-4A78-82EE-BEAEE49454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asellaDiTesto 6">
            <a:extLst>
              <a:ext uri="{FF2B5EF4-FFF2-40B4-BE49-F238E27FC236}">
                <a16:creationId xmlns:a16="http://schemas.microsoft.com/office/drawing/2014/main" id="{AA46B531-02C9-AB98-B02F-79A89F770FE8}"/>
              </a:ext>
            </a:extLst>
          </p:cNvPr>
          <p:cNvSpPr txBox="1"/>
          <p:nvPr/>
        </p:nvSpPr>
        <p:spPr>
          <a:xfrm>
            <a:off x="6684264" y="2555748"/>
            <a:ext cx="4892040" cy="3209544"/>
          </a:xfrm>
          <a:prstGeom prst="rect">
            <a:avLst/>
          </a:prstGeom>
        </p:spPr>
        <p:txBody>
          <a:bodyPr vert="horz" lIns="91440" tIns="45720" rIns="91440" bIns="45720" rtlCol="0" anchor="t">
            <a:normAutofit/>
          </a:bodyPr>
          <a:lstStyle/>
          <a:p>
            <a:pPr>
              <a:lnSpc>
                <a:spcPct val="90000"/>
              </a:lnSpc>
              <a:spcAft>
                <a:spcPts val="600"/>
              </a:spcAft>
            </a:pPr>
            <a:r>
              <a:rPr lang="en-US" sz="2000"/>
              <a:t>Most of the parameters of the </a:t>
            </a:r>
            <a:r>
              <a:rPr lang="en-US" sz="2000" err="1"/>
              <a:t>GaussianDiffusion</a:t>
            </a:r>
            <a:r>
              <a:rPr lang="en-US" sz="2000"/>
              <a:t> class are already mentioned in the previous slides (</a:t>
            </a:r>
            <a:r>
              <a:rPr lang="en-US" sz="2000" err="1"/>
              <a:t>betat</a:t>
            </a:r>
            <a:r>
              <a:rPr lang="en-US" sz="2000"/>
              <a:t>, timestep…). The «</a:t>
            </a:r>
            <a:r>
              <a:rPr lang="en-US" sz="2000" err="1"/>
              <a:t>denoise_fn</a:t>
            </a:r>
            <a:r>
              <a:rPr lang="en-US" sz="2000"/>
              <a:t>» parameter is the model that you want to use (in our case is the U-NET).</a:t>
            </a:r>
            <a:br>
              <a:rPr lang="en-US" sz="2000"/>
            </a:br>
            <a:r>
              <a:rPr lang="en-US" sz="2000"/>
              <a:t>Other parts of the code for this class that are not showed in the image are just the functions for </a:t>
            </a:r>
            <a:r>
              <a:rPr lang="en-US" sz="2000" err="1"/>
              <a:t>implemeting</a:t>
            </a:r>
            <a:r>
              <a:rPr lang="en-US" sz="2000"/>
              <a:t> the various formulas for the calculations (see </a:t>
            </a:r>
            <a:r>
              <a:rPr lang="en-US" sz="2000" err="1"/>
              <a:t>funct</a:t>
            </a:r>
            <a:r>
              <a:rPr lang="en-US" sz="2000"/>
              <a:t>. like </a:t>
            </a:r>
            <a:r>
              <a:rPr lang="en-US" sz="2000" err="1"/>
              <a:t>q_sample</a:t>
            </a:r>
            <a:r>
              <a:rPr lang="en-US" sz="2000"/>
              <a:t>, </a:t>
            </a:r>
            <a:r>
              <a:rPr lang="en-US" sz="2000" err="1"/>
              <a:t>q_posterior</a:t>
            </a:r>
            <a:r>
              <a:rPr lang="en-US" sz="2000"/>
              <a:t>, </a:t>
            </a:r>
            <a:r>
              <a:rPr lang="en-US" sz="2000" err="1"/>
              <a:t>p_sample</a:t>
            </a:r>
            <a:r>
              <a:rPr lang="en-US" sz="2000"/>
              <a:t>)</a:t>
            </a:r>
          </a:p>
        </p:txBody>
      </p:sp>
    </p:spTree>
    <p:extLst>
      <p:ext uri="{BB962C8B-B14F-4D97-AF65-F5344CB8AC3E}">
        <p14:creationId xmlns:p14="http://schemas.microsoft.com/office/powerpoint/2010/main" val="403888934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B3C084-AC04-FBBD-7ED5-48278A32ADF9}"/>
              </a:ext>
            </a:extLst>
          </p:cNvPr>
          <p:cNvSpPr>
            <a:spLocks noGrp="1"/>
          </p:cNvSpPr>
          <p:nvPr>
            <p:ph type="title"/>
          </p:nvPr>
        </p:nvSpPr>
        <p:spPr>
          <a:xfrm>
            <a:off x="2311147" y="365760"/>
            <a:ext cx="7569706" cy="1288238"/>
          </a:xfrm>
        </p:spPr>
        <p:txBody>
          <a:bodyPr anchor="ctr">
            <a:normAutofit/>
          </a:bodyPr>
          <a:lstStyle/>
          <a:p>
            <a:pPr algn="ctr"/>
            <a:r>
              <a:rPr lang="it-IT"/>
              <a:t>Experiment </a:t>
            </a:r>
            <a:r>
              <a:rPr lang="it-IT" err="1"/>
              <a:t>parameters</a:t>
            </a:r>
            <a:r>
              <a:rPr lang="it-IT"/>
              <a:t> &amp; </a:t>
            </a:r>
            <a:r>
              <a:rPr lang="it-IT" err="1"/>
              <a:t>details</a:t>
            </a:r>
            <a:endParaRPr lang="it-IT"/>
          </a:p>
        </p:txBody>
      </p:sp>
      <p:sp>
        <p:nvSpPr>
          <p:cNvPr id="3" name="Segnaposto contenuto 2">
            <a:extLst>
              <a:ext uri="{FF2B5EF4-FFF2-40B4-BE49-F238E27FC236}">
                <a16:creationId xmlns:a16="http://schemas.microsoft.com/office/drawing/2014/main" id="{44D46D4C-9E79-E1C9-B25A-0A913B4062C7}"/>
              </a:ext>
            </a:extLst>
          </p:cNvPr>
          <p:cNvSpPr>
            <a:spLocks noGrp="1"/>
          </p:cNvSpPr>
          <p:nvPr>
            <p:ph idx="1"/>
          </p:nvPr>
        </p:nvSpPr>
        <p:spPr>
          <a:xfrm>
            <a:off x="2165569" y="1653998"/>
            <a:ext cx="7860863" cy="4838242"/>
          </a:xfrm>
        </p:spPr>
        <p:txBody>
          <a:bodyPr anchor="t">
            <a:normAutofit/>
          </a:bodyPr>
          <a:lstStyle/>
          <a:p>
            <a:pPr marL="0" indent="0">
              <a:buNone/>
            </a:pPr>
            <a:r>
              <a:rPr lang="it-IT" sz="2000"/>
              <a:t>The </a:t>
            </a:r>
            <a:r>
              <a:rPr lang="it-IT" sz="2000" err="1"/>
              <a:t>authors</a:t>
            </a:r>
            <a:r>
              <a:rPr lang="it-IT" sz="2000"/>
              <a:t> </a:t>
            </a:r>
            <a:r>
              <a:rPr lang="it-IT" sz="2000" err="1"/>
              <a:t>used</a:t>
            </a:r>
            <a:r>
              <a:rPr lang="it-IT" sz="2000"/>
              <a:t> a </a:t>
            </a:r>
            <a:r>
              <a:rPr lang="it-IT" sz="2000" err="1"/>
              <a:t>neural</a:t>
            </a:r>
            <a:r>
              <a:rPr lang="it-IT" sz="2000"/>
              <a:t> network </a:t>
            </a:r>
            <a:r>
              <a:rPr lang="it-IT" sz="2000" err="1"/>
              <a:t>architecture</a:t>
            </a:r>
            <a:r>
              <a:rPr lang="it-IT" sz="2000"/>
              <a:t> </a:t>
            </a:r>
            <a:r>
              <a:rPr lang="it-IT" sz="2000" err="1"/>
              <a:t>similar</a:t>
            </a:r>
            <a:r>
              <a:rPr lang="it-IT" sz="2000"/>
              <a:t> to </a:t>
            </a:r>
            <a:r>
              <a:rPr lang="it-IT" sz="2000" err="1"/>
              <a:t>another</a:t>
            </a:r>
            <a:r>
              <a:rPr lang="it-IT" sz="2000"/>
              <a:t> work (</a:t>
            </a:r>
            <a:r>
              <a:rPr lang="it-IT" sz="2000" err="1"/>
              <a:t>PixelCNN</a:t>
            </a:r>
            <a:r>
              <a:rPr lang="it-IT" sz="2000"/>
              <a:t>) </a:t>
            </a:r>
            <a:r>
              <a:rPr lang="it-IT" sz="2000" err="1"/>
              <a:t>which</a:t>
            </a:r>
            <a:r>
              <a:rPr lang="it-IT" sz="2000"/>
              <a:t> </a:t>
            </a:r>
            <a:r>
              <a:rPr lang="it-IT" sz="2000" err="1"/>
              <a:t>is</a:t>
            </a:r>
            <a:r>
              <a:rPr lang="it-IT" sz="2000"/>
              <a:t> a U-net </a:t>
            </a:r>
            <a:r>
              <a:rPr lang="it-IT" sz="2000" err="1"/>
              <a:t>based</a:t>
            </a:r>
            <a:r>
              <a:rPr lang="it-IT" sz="2000"/>
              <a:t> on </a:t>
            </a:r>
            <a:r>
              <a:rPr lang="it-IT" sz="2000" err="1"/>
              <a:t>another</a:t>
            </a:r>
            <a:r>
              <a:rPr lang="it-IT" sz="2000"/>
              <a:t> study. </a:t>
            </a:r>
            <a:br>
              <a:rPr lang="it-IT" sz="2000"/>
            </a:br>
            <a:r>
              <a:rPr lang="it-IT" sz="2000"/>
              <a:t>The dataset </a:t>
            </a:r>
            <a:r>
              <a:rPr lang="it-IT" sz="2000" err="1"/>
              <a:t>is</a:t>
            </a:r>
            <a:r>
              <a:rPr lang="it-IT" sz="2000"/>
              <a:t> CIFAR10, </a:t>
            </a:r>
            <a:r>
              <a:rPr lang="it-IT" sz="2000" err="1"/>
              <a:t>which</a:t>
            </a:r>
            <a:r>
              <a:rPr lang="it-IT" sz="2000"/>
              <a:t> model in </a:t>
            </a:r>
            <a:r>
              <a:rPr lang="it-IT" sz="2000" err="1"/>
              <a:t>this</a:t>
            </a:r>
            <a:r>
              <a:rPr lang="it-IT" sz="2000"/>
              <a:t> case </a:t>
            </a:r>
            <a:r>
              <a:rPr lang="it-IT" sz="2000" err="1"/>
              <a:t>has</a:t>
            </a:r>
            <a:r>
              <a:rPr lang="it-IT" sz="2000"/>
              <a:t> 35.7 </a:t>
            </a:r>
            <a:r>
              <a:rPr lang="it-IT" sz="2000" err="1"/>
              <a:t>million</a:t>
            </a:r>
            <a:r>
              <a:rPr lang="it-IT" sz="2000"/>
              <a:t> </a:t>
            </a:r>
            <a:r>
              <a:rPr lang="it-IT" sz="2000" err="1"/>
              <a:t>parameters</a:t>
            </a:r>
            <a:r>
              <a:rPr lang="it-IT" sz="2000"/>
              <a:t>. About the hardware, </a:t>
            </a:r>
            <a:r>
              <a:rPr lang="it-IT" sz="2000" err="1"/>
              <a:t>they</a:t>
            </a:r>
            <a:r>
              <a:rPr lang="it-IT" sz="2000"/>
              <a:t> </a:t>
            </a:r>
            <a:r>
              <a:rPr lang="it-IT" sz="2000" err="1"/>
              <a:t>used</a:t>
            </a:r>
            <a:r>
              <a:rPr lang="en-US" sz="2000"/>
              <a:t> TPU v3-8 (similar to 8 V100 GPUs) for all experiments and thanks to this they were capable of doing 800k steps in 10 hours.</a:t>
            </a:r>
            <a:br>
              <a:rPr lang="en-US" sz="2000"/>
            </a:br>
            <a:r>
              <a:rPr lang="en-US" sz="2000"/>
              <a:t>They also performed the majority of the hyperparameter search to optimize for CIFAR10 sample quality.</a:t>
            </a:r>
            <a:br>
              <a:rPr lang="en-US" sz="2000"/>
            </a:br>
            <a:r>
              <a:rPr lang="en-US" sz="2000"/>
              <a:t>About the values of other parameters:</a:t>
            </a:r>
          </a:p>
          <a:p>
            <a:r>
              <a:rPr lang="en-US" sz="2000"/>
              <a:t>T was </a:t>
            </a:r>
            <a:r>
              <a:rPr lang="en-US" sz="2000" err="1"/>
              <a:t>setted</a:t>
            </a:r>
            <a:r>
              <a:rPr lang="en-US" sz="2000"/>
              <a:t> = 1000 without a sweep, and they chose a linear schedule from </a:t>
            </a:r>
            <a:r>
              <a:rPr lang="el-GR" sz="2000"/>
              <a:t>β1</a:t>
            </a:r>
            <a:r>
              <a:rPr lang="en-US" sz="2000"/>
              <a:t> = 10^-4 to </a:t>
            </a:r>
            <a:r>
              <a:rPr lang="el-GR" sz="2000"/>
              <a:t>β</a:t>
            </a:r>
            <a:r>
              <a:rPr lang="it-IT" sz="2000"/>
              <a:t>T=0,02</a:t>
            </a:r>
          </a:p>
          <a:p>
            <a:r>
              <a:rPr lang="en-US" sz="2000"/>
              <a:t>They used random horizontal flips during training and Adam as optimizer</a:t>
            </a:r>
          </a:p>
          <a:p>
            <a:r>
              <a:rPr lang="en-US" sz="2000"/>
              <a:t>The learning rate was </a:t>
            </a:r>
            <a:r>
              <a:rPr lang="en-US" sz="2000" err="1"/>
              <a:t>setted</a:t>
            </a:r>
            <a:r>
              <a:rPr lang="en-US" sz="2000"/>
              <a:t> to 2x10^-4, batch size=128 and EMA decay= 0.9999</a:t>
            </a:r>
            <a:endParaRPr lang="it-IT" sz="2000"/>
          </a:p>
        </p:txBody>
      </p:sp>
    </p:spTree>
    <p:extLst>
      <p:ext uri="{BB962C8B-B14F-4D97-AF65-F5344CB8AC3E}">
        <p14:creationId xmlns:p14="http://schemas.microsoft.com/office/powerpoint/2010/main" val="290438038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66EC69-6285-18B7-A324-9958DB8D79CD}"/>
              </a:ext>
            </a:extLst>
          </p:cNvPr>
          <p:cNvSpPr>
            <a:spLocks noGrp="1"/>
          </p:cNvSpPr>
          <p:nvPr>
            <p:ph type="title"/>
          </p:nvPr>
        </p:nvSpPr>
        <p:spPr>
          <a:xfrm>
            <a:off x="6537023" y="141552"/>
            <a:ext cx="5006336" cy="1325563"/>
          </a:xfrm>
        </p:spPr>
        <p:txBody>
          <a:bodyPr vert="horz" lIns="91440" tIns="45720" rIns="91440" bIns="45720" rtlCol="0" anchor="ctr">
            <a:normAutofit/>
          </a:bodyPr>
          <a:lstStyle/>
          <a:p>
            <a:r>
              <a:rPr lang="en-US" kern="1200">
                <a:solidFill>
                  <a:schemeClr val="tx1"/>
                </a:solidFill>
                <a:latin typeface="+mj-lt"/>
                <a:ea typeface="+mj-ea"/>
                <a:cs typeface="+mj-cs"/>
              </a:rPr>
              <a:t>Experiment Results</a:t>
            </a:r>
          </a:p>
        </p:txBody>
      </p:sp>
      <p:sp>
        <p:nvSpPr>
          <p:cNvPr id="10" name="Freeform: Shape 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magine 4" descr="Immagine che contiene tavolo&#10;&#10;Descrizione generata automaticamente">
            <a:extLst>
              <a:ext uri="{FF2B5EF4-FFF2-40B4-BE49-F238E27FC236}">
                <a16:creationId xmlns:a16="http://schemas.microsoft.com/office/drawing/2014/main" id="{882A610C-EF38-05A5-6B12-53B4F556F8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64241" y="549309"/>
            <a:ext cx="4105275" cy="4293590"/>
          </a:xfrm>
          <a:prstGeom prst="rect">
            <a:avLst/>
          </a:prstGeom>
        </p:spPr>
      </p:pic>
      <p:sp>
        <p:nvSpPr>
          <p:cNvPr id="3" name="CasellaDiTesto 2">
            <a:extLst>
              <a:ext uri="{FF2B5EF4-FFF2-40B4-BE49-F238E27FC236}">
                <a16:creationId xmlns:a16="http://schemas.microsoft.com/office/drawing/2014/main" id="{764D1798-8FB8-6E96-B35C-1AA344B6EE5E}"/>
              </a:ext>
            </a:extLst>
          </p:cNvPr>
          <p:cNvSpPr txBox="1"/>
          <p:nvPr/>
        </p:nvSpPr>
        <p:spPr>
          <a:xfrm>
            <a:off x="6537023" y="1250123"/>
            <a:ext cx="5006336" cy="560787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indent="-228600">
              <a:lnSpc>
                <a:spcPct val="90000"/>
              </a:lnSpc>
              <a:spcAft>
                <a:spcPts val="600"/>
              </a:spcAft>
              <a:buFont typeface="Arial" panose="020B0604020202020204" pitchFamily="34" charset="0"/>
              <a:buChar char="•"/>
            </a:pPr>
            <a:endParaRPr lang="en-US" sz="1600"/>
          </a:p>
          <a:p>
            <a:pPr>
              <a:lnSpc>
                <a:spcPct val="90000"/>
              </a:lnSpc>
              <a:spcAft>
                <a:spcPts val="600"/>
              </a:spcAft>
            </a:pPr>
            <a:r>
              <a:rPr lang="en-US"/>
              <a:t>The metrics used for evaluate the model are </a:t>
            </a:r>
            <a:r>
              <a:rPr lang="en-US" b="1"/>
              <a:t>Inception Score IS</a:t>
            </a:r>
            <a:r>
              <a:rPr lang="en-US"/>
              <a:t> and </a:t>
            </a:r>
            <a:r>
              <a:rPr lang="en-US" b="1"/>
              <a:t>Fréchet inception distance FID</a:t>
            </a:r>
            <a:r>
              <a:rPr lang="en-US"/>
              <a:t>:</a:t>
            </a:r>
            <a:endParaRPr lang="en-US">
              <a:cs typeface="Calibri"/>
            </a:endParaRPr>
          </a:p>
          <a:p>
            <a:pPr marL="285750"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a:t>The </a:t>
            </a:r>
            <a:r>
              <a:rPr lang="en-US" b="1"/>
              <a:t>Inception Score</a:t>
            </a:r>
            <a:r>
              <a:rPr lang="en-US"/>
              <a:t> is an objective metric for evaluating the quality of generated images, specifically synthetic images output by generative adversarial network models.</a:t>
            </a:r>
            <a:br>
              <a:rPr lang="en-US"/>
            </a:br>
            <a:r>
              <a:rPr lang="en-US"/>
              <a:t>The score seeks to capture two properties of a collection of generated images:</a:t>
            </a:r>
            <a:br>
              <a:rPr lang="en-US"/>
            </a:br>
            <a:r>
              <a:rPr lang="en-US" b="1"/>
              <a:t>Image Quality</a:t>
            </a:r>
            <a:r>
              <a:rPr lang="en-US"/>
              <a:t>. Do images look like a specific object?</a:t>
            </a:r>
            <a:br>
              <a:rPr lang="en-US"/>
            </a:br>
            <a:r>
              <a:rPr lang="en-US" b="1"/>
              <a:t>Image Diversity</a:t>
            </a:r>
            <a:r>
              <a:rPr lang="en-US"/>
              <a:t>. Is a wide range of objects generated?</a:t>
            </a:r>
            <a:br>
              <a:rPr lang="en-US" i="1"/>
            </a:br>
            <a:endParaRPr lang="en-US" i="1"/>
          </a:p>
          <a:p>
            <a:pPr marL="285750" indent="-228600">
              <a:lnSpc>
                <a:spcPct val="90000"/>
              </a:lnSpc>
              <a:spcAft>
                <a:spcPts val="600"/>
              </a:spcAft>
              <a:buFont typeface="Arial" panose="020B0604020202020204" pitchFamily="34" charset="0"/>
              <a:buChar char="•"/>
            </a:pPr>
            <a:r>
              <a:rPr lang="en-US"/>
              <a:t>The </a:t>
            </a:r>
            <a:r>
              <a:rPr lang="en-US" b="1"/>
              <a:t>Fréchet inception distance (FID)</a:t>
            </a:r>
            <a:r>
              <a:rPr lang="en-US"/>
              <a:t> is used to assess the quality of images created by a generative model. Unlike the earlier IS, which evaluates only the distribution of generated images, the FID compares the distribution of generated images with the distribution of real images that were used to train the generator.</a:t>
            </a:r>
            <a:endParaRPr lang="en-US" i="1"/>
          </a:p>
          <a:p>
            <a:pPr indent="-228600">
              <a:lnSpc>
                <a:spcPct val="90000"/>
              </a:lnSpc>
              <a:spcAft>
                <a:spcPts val="600"/>
              </a:spcAft>
              <a:buFont typeface="Arial" panose="020B0604020202020204" pitchFamily="34" charset="0"/>
              <a:buChar char="•"/>
            </a:pPr>
            <a:endParaRPr lang="en-US" sz="1100"/>
          </a:p>
        </p:txBody>
      </p:sp>
      <p:sp>
        <p:nvSpPr>
          <p:cNvPr id="5" name="CasellaDiTesto 4">
            <a:extLst>
              <a:ext uri="{FF2B5EF4-FFF2-40B4-BE49-F238E27FC236}">
                <a16:creationId xmlns:a16="http://schemas.microsoft.com/office/drawing/2014/main" id="{7418B906-7BCD-E515-05E0-865F2677036B}"/>
              </a:ext>
            </a:extLst>
          </p:cNvPr>
          <p:cNvSpPr txBox="1"/>
          <p:nvPr/>
        </p:nvSpPr>
        <p:spPr>
          <a:xfrm>
            <a:off x="6277155" y="284096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it-IT">
              <a:cs typeface="Calibri" panose="020F0502020204030204"/>
            </a:endParaRPr>
          </a:p>
        </p:txBody>
      </p:sp>
    </p:spTree>
    <p:extLst>
      <p:ext uri="{BB962C8B-B14F-4D97-AF65-F5344CB8AC3E}">
        <p14:creationId xmlns:p14="http://schemas.microsoft.com/office/powerpoint/2010/main" val="149084646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A212A3E-F8C9-3DFE-64F1-812D314DACBA}"/>
              </a:ext>
            </a:extLst>
          </p:cNvPr>
          <p:cNvSpPr>
            <a:spLocks noGrp="1"/>
          </p:cNvSpPr>
          <p:nvPr>
            <p:ph type="title"/>
          </p:nvPr>
        </p:nvSpPr>
        <p:spPr>
          <a:xfrm>
            <a:off x="750360" y="963877"/>
            <a:ext cx="3494362" cy="4930246"/>
          </a:xfrm>
        </p:spPr>
        <p:txBody>
          <a:bodyPr>
            <a:normAutofit/>
          </a:bodyPr>
          <a:lstStyle/>
          <a:p>
            <a:pPr algn="r"/>
            <a:r>
              <a:rPr lang="it-IT" err="1"/>
              <a:t>Our</a:t>
            </a:r>
            <a:r>
              <a:rPr lang="it-IT"/>
              <a:t> project </a:t>
            </a:r>
            <a:r>
              <a:rPr lang="it-IT" err="1"/>
              <a:t>assignment</a:t>
            </a:r>
            <a:endParaRPr lang="it-IT"/>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16AAC685-DE6E-31AF-65C4-8B8EBE6E8899}"/>
              </a:ext>
            </a:extLst>
          </p:cNvPr>
          <p:cNvSpPr>
            <a:spLocks noGrp="1"/>
          </p:cNvSpPr>
          <p:nvPr>
            <p:ph idx="1"/>
          </p:nvPr>
        </p:nvSpPr>
        <p:spPr>
          <a:xfrm>
            <a:off x="4976031" y="371475"/>
            <a:ext cx="6377769" cy="6015038"/>
          </a:xfrm>
        </p:spPr>
        <p:txBody>
          <a:bodyPr anchor="ctr">
            <a:normAutofit/>
          </a:bodyPr>
          <a:lstStyle/>
          <a:p>
            <a:r>
              <a:rPr lang="en-US" sz="2400"/>
              <a:t>Since the dataset to be replaced (CIFAR10) coincides with the one used in the article to test their model, the principle aim of our project was to replicate the results of the evaluated metrics</a:t>
            </a:r>
          </a:p>
          <a:p>
            <a:r>
              <a:rPr lang="en-US" sz="2400"/>
              <a:t>However, the hardware difference was very significantly because we haven’t got any valid GPU so we trained using </a:t>
            </a:r>
            <a:r>
              <a:rPr lang="en-US" sz="2400" err="1"/>
              <a:t>Colab</a:t>
            </a:r>
            <a:r>
              <a:rPr lang="en-US" sz="2400"/>
              <a:t>. For this reason, doing 800k steps like the paper would have involved more than a week of execution 24/24 (which is not possible on </a:t>
            </a:r>
            <a:r>
              <a:rPr lang="en-US" sz="2400" err="1"/>
              <a:t>Colab</a:t>
            </a:r>
            <a:r>
              <a:rPr lang="en-US" sz="2400"/>
              <a:t>); so, we reached the maximum of 100k steps</a:t>
            </a:r>
            <a:br>
              <a:rPr lang="en-US" sz="2400"/>
            </a:br>
            <a:r>
              <a:rPr lang="en-US" sz="2400"/>
              <a:t>We have relied on the fact that learning process it's not a linear process, so we are confident that in the initial timesteps the model learned the most part of what it would learn even if it was trained for 800k</a:t>
            </a:r>
            <a:endParaRPr lang="it-IT" sz="2400"/>
          </a:p>
        </p:txBody>
      </p:sp>
    </p:spTree>
    <p:extLst>
      <p:ext uri="{BB962C8B-B14F-4D97-AF65-F5344CB8AC3E}">
        <p14:creationId xmlns:p14="http://schemas.microsoft.com/office/powerpoint/2010/main" val="369686896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69C4FA5F-AAF7-6492-9314-7BA40A760C9C}"/>
              </a:ext>
            </a:extLst>
          </p:cNvPr>
          <p:cNvSpPr>
            <a:spLocks noGrp="1"/>
          </p:cNvSpPr>
          <p:nvPr>
            <p:ph type="title"/>
          </p:nvPr>
        </p:nvSpPr>
        <p:spPr>
          <a:xfrm>
            <a:off x="838200" y="669925"/>
            <a:ext cx="4508946" cy="1325563"/>
          </a:xfrm>
        </p:spPr>
        <p:txBody>
          <a:bodyPr anchor="b">
            <a:normAutofit/>
          </a:bodyPr>
          <a:lstStyle/>
          <a:p>
            <a:pPr algn="r"/>
            <a:r>
              <a:rPr lang="en-US" sz="3700">
                <a:solidFill>
                  <a:schemeClr val="bg1"/>
                </a:solidFill>
              </a:rPr>
              <a:t>Changes to the code and our contributions</a:t>
            </a:r>
            <a:endParaRPr lang="it-IT" sz="370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DBFE19A6-644C-FF48-1DF6-C91297D20437}"/>
              </a:ext>
            </a:extLst>
          </p:cNvPr>
          <p:cNvSpPr>
            <a:spLocks noGrp="1"/>
          </p:cNvSpPr>
          <p:nvPr>
            <p:ph idx="1"/>
          </p:nvPr>
        </p:nvSpPr>
        <p:spPr>
          <a:xfrm>
            <a:off x="1392667" y="2345659"/>
            <a:ext cx="9406666" cy="4016123"/>
          </a:xfrm>
        </p:spPr>
        <p:txBody>
          <a:bodyPr>
            <a:noAutofit/>
          </a:bodyPr>
          <a:lstStyle/>
          <a:p>
            <a:pPr marL="0" indent="0">
              <a:buNone/>
            </a:pPr>
            <a:r>
              <a:rPr lang="en-US" sz="2200">
                <a:solidFill>
                  <a:schemeClr val="bg1"/>
                </a:solidFill>
              </a:rPr>
              <a:t>We have modified only few parts of the code provided to us. For example, we changed the save method for taking the output images during the training and saving them in a separate folder for calculate the metrics.</a:t>
            </a:r>
            <a:br>
              <a:rPr lang="en-US" sz="2200">
                <a:solidFill>
                  <a:schemeClr val="bg1"/>
                </a:solidFill>
              </a:rPr>
            </a:br>
            <a:r>
              <a:rPr lang="en-US" sz="2200">
                <a:solidFill>
                  <a:schemeClr val="bg1"/>
                </a:solidFill>
              </a:rPr>
              <a:t>We upload the entire code on a </a:t>
            </a:r>
            <a:r>
              <a:rPr lang="en-US" sz="2200" err="1">
                <a:solidFill>
                  <a:schemeClr val="bg1"/>
                </a:solidFill>
                <a:hlinkClick r:id="rId2"/>
              </a:rPr>
              <a:t>Github</a:t>
            </a:r>
            <a:r>
              <a:rPr lang="en-US" sz="2200">
                <a:solidFill>
                  <a:schemeClr val="bg1"/>
                </a:solidFill>
                <a:hlinkClick r:id="rId2"/>
              </a:rPr>
              <a:t> repo </a:t>
            </a:r>
            <a:r>
              <a:rPr lang="en-US" sz="2200">
                <a:solidFill>
                  <a:schemeClr val="bg1"/>
                </a:solidFill>
              </a:rPr>
              <a:t>for using it instead of the original one.</a:t>
            </a:r>
            <a:br>
              <a:rPr lang="en-US" sz="2200">
                <a:solidFill>
                  <a:schemeClr val="bg1"/>
                </a:solidFill>
              </a:rPr>
            </a:br>
            <a:br>
              <a:rPr lang="en-US" sz="2200">
                <a:solidFill>
                  <a:schemeClr val="bg1"/>
                </a:solidFill>
              </a:rPr>
            </a:br>
            <a:r>
              <a:rPr lang="en-US" sz="2200">
                <a:solidFill>
                  <a:schemeClr val="bg1"/>
                </a:solidFill>
              </a:rPr>
              <a:t>We created a </a:t>
            </a:r>
            <a:r>
              <a:rPr lang="en-US" sz="2200">
                <a:solidFill>
                  <a:schemeClr val="bg1"/>
                </a:solidFill>
                <a:hlinkClick r:id="rId3"/>
              </a:rPr>
              <a:t>notebook </a:t>
            </a:r>
            <a:r>
              <a:rPr lang="en-US" sz="2200" err="1">
                <a:solidFill>
                  <a:schemeClr val="bg1"/>
                </a:solidFill>
                <a:hlinkClick r:id="rId3"/>
              </a:rPr>
              <a:t>Colab</a:t>
            </a:r>
            <a:r>
              <a:rPr lang="en-US" sz="2200">
                <a:solidFill>
                  <a:schemeClr val="bg1"/>
                </a:solidFill>
                <a:hlinkClick r:id="rId3"/>
              </a:rPr>
              <a:t> </a:t>
            </a:r>
            <a:r>
              <a:rPr lang="en-US" sz="2200">
                <a:solidFill>
                  <a:schemeClr val="bg1"/>
                </a:solidFill>
              </a:rPr>
              <a:t>for doing all the necessary stuff for testing and training the CIFAR10 dataset using the diffusion model of the paper. So, all operations like load dataset, creating the </a:t>
            </a:r>
            <a:r>
              <a:rPr lang="en-US" sz="2200" err="1">
                <a:solidFill>
                  <a:schemeClr val="bg1"/>
                </a:solidFill>
              </a:rPr>
              <a:t>Unet</a:t>
            </a:r>
            <a:r>
              <a:rPr lang="en-US" sz="2200">
                <a:solidFill>
                  <a:schemeClr val="bg1"/>
                </a:solidFill>
              </a:rPr>
              <a:t> model, the trainer class, setting the correct parameters, etc.</a:t>
            </a:r>
            <a:br>
              <a:rPr lang="en-US" sz="2200">
                <a:solidFill>
                  <a:schemeClr val="bg1"/>
                </a:solidFill>
              </a:rPr>
            </a:br>
            <a:br>
              <a:rPr lang="en-US" sz="2200">
                <a:solidFill>
                  <a:schemeClr val="bg1"/>
                </a:solidFill>
              </a:rPr>
            </a:br>
            <a:r>
              <a:rPr lang="en-US" sz="2200">
                <a:solidFill>
                  <a:schemeClr val="bg1"/>
                </a:solidFill>
              </a:rPr>
              <a:t>A particular note concerns the calculation of metrics: the original code did not provide any method to calculate IS and FID, for this reason we used external modules and functions</a:t>
            </a:r>
            <a:endParaRPr lang="it-IT" sz="22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424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Segnaposto contenuto 4" descr="Immagine che contiene diverso&#10;&#10;Descrizione generata automaticamente">
            <a:extLst>
              <a:ext uri="{FF2B5EF4-FFF2-40B4-BE49-F238E27FC236}">
                <a16:creationId xmlns:a16="http://schemas.microsoft.com/office/drawing/2014/main" id="{BF54CCAD-8535-666F-4789-18443F2D96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588" y="1825625"/>
            <a:ext cx="4351338" cy="4351338"/>
          </a:xfrm>
        </p:spPr>
      </p:pic>
      <p:sp>
        <p:nvSpPr>
          <p:cNvPr id="6" name="CasellaDiTesto 5">
            <a:extLst>
              <a:ext uri="{FF2B5EF4-FFF2-40B4-BE49-F238E27FC236}">
                <a16:creationId xmlns:a16="http://schemas.microsoft.com/office/drawing/2014/main" id="{06F9BE82-202C-30A3-69F7-534233CBFD56}"/>
              </a:ext>
            </a:extLst>
          </p:cNvPr>
          <p:cNvSpPr txBox="1"/>
          <p:nvPr/>
        </p:nvSpPr>
        <p:spPr>
          <a:xfrm>
            <a:off x="1271588" y="6176963"/>
            <a:ext cx="4351338" cy="869950"/>
          </a:xfrm>
          <a:prstGeom prst="rect">
            <a:avLst/>
          </a:prstGeom>
          <a:solidFill>
            <a:srgbClr val="000000">
              <a:alpha val="50000"/>
            </a:srgbClr>
          </a:solidFill>
          <a:ln>
            <a:noFill/>
          </a:ln>
        </p:spPr>
        <p:txBody>
          <a:bodyPr wrap="square" rtlCol="0" anchor="ctr">
            <a:noAutofit/>
          </a:bodyPr>
          <a:lstStyle/>
          <a:p>
            <a:pPr algn="ctr">
              <a:spcAft>
                <a:spcPts val="600"/>
              </a:spcAft>
            </a:pPr>
            <a:r>
              <a:rPr lang="it-IT" sz="2400">
                <a:solidFill>
                  <a:srgbClr val="FFFFFF"/>
                </a:solidFill>
              </a:rPr>
              <a:t>With 3000 steps…</a:t>
            </a:r>
          </a:p>
        </p:txBody>
      </p:sp>
      <p:pic>
        <p:nvPicPr>
          <p:cNvPr id="8" name="Immagine 7" descr="Immagine che contiene testo, diverso, colorato&#10;&#10;Descrizione generata automaticamente">
            <a:extLst>
              <a:ext uri="{FF2B5EF4-FFF2-40B4-BE49-F238E27FC236}">
                <a16:creationId xmlns:a16="http://schemas.microsoft.com/office/drawing/2014/main" id="{E59ECF43-F7F1-CDDB-78B4-624934B97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857" y="1825625"/>
            <a:ext cx="4351338" cy="4351338"/>
          </a:xfrm>
          <a:prstGeom prst="rect">
            <a:avLst/>
          </a:prstGeom>
        </p:spPr>
      </p:pic>
      <p:sp>
        <p:nvSpPr>
          <p:cNvPr id="9" name="CasellaDiTesto 8">
            <a:extLst>
              <a:ext uri="{FF2B5EF4-FFF2-40B4-BE49-F238E27FC236}">
                <a16:creationId xmlns:a16="http://schemas.microsoft.com/office/drawing/2014/main" id="{29A61E88-E60E-830C-40BA-7F93CF0897B0}"/>
              </a:ext>
            </a:extLst>
          </p:cNvPr>
          <p:cNvSpPr txBox="1"/>
          <p:nvPr/>
        </p:nvSpPr>
        <p:spPr>
          <a:xfrm>
            <a:off x="6596857" y="6176963"/>
            <a:ext cx="4351338" cy="869950"/>
          </a:xfrm>
          <a:prstGeom prst="rect">
            <a:avLst/>
          </a:prstGeom>
          <a:solidFill>
            <a:srgbClr val="000000">
              <a:alpha val="50000"/>
            </a:srgbClr>
          </a:solidFill>
          <a:ln>
            <a:noFill/>
          </a:ln>
        </p:spPr>
        <p:txBody>
          <a:bodyPr wrap="square" rtlCol="0" anchor="ctr">
            <a:noAutofit/>
          </a:bodyPr>
          <a:lstStyle/>
          <a:p>
            <a:pPr algn="ctr">
              <a:spcAft>
                <a:spcPts val="600"/>
              </a:spcAft>
            </a:pPr>
            <a:r>
              <a:rPr lang="it-IT" sz="2400">
                <a:solidFill>
                  <a:srgbClr val="FFFFFF"/>
                </a:solidFill>
              </a:rPr>
              <a:t>With 15000 steps…</a:t>
            </a:r>
          </a:p>
        </p:txBody>
      </p:sp>
      <p:sp>
        <p:nvSpPr>
          <p:cNvPr id="2" name="Titolo 1">
            <a:extLst>
              <a:ext uri="{FF2B5EF4-FFF2-40B4-BE49-F238E27FC236}">
                <a16:creationId xmlns:a16="http://schemas.microsoft.com/office/drawing/2014/main" id="{8C355252-36DC-1847-5CD4-8481C6CECCE3}"/>
              </a:ext>
            </a:extLst>
          </p:cNvPr>
          <p:cNvSpPr>
            <a:spLocks noGrp="1"/>
          </p:cNvSpPr>
          <p:nvPr>
            <p:ph type="title"/>
          </p:nvPr>
        </p:nvSpPr>
        <p:spPr>
          <a:xfrm>
            <a:off x="838200" y="365125"/>
            <a:ext cx="10515600" cy="1325563"/>
          </a:xfrm>
        </p:spPr>
        <p:txBody>
          <a:bodyPr>
            <a:normAutofit/>
          </a:bodyPr>
          <a:lstStyle/>
          <a:p>
            <a:r>
              <a:rPr lang="it-IT"/>
              <a:t>The images generated during our training…</a:t>
            </a:r>
          </a:p>
        </p:txBody>
      </p:sp>
    </p:spTree>
    <p:extLst>
      <p:ext uri="{BB962C8B-B14F-4D97-AF65-F5344CB8AC3E}">
        <p14:creationId xmlns:p14="http://schemas.microsoft.com/office/powerpoint/2010/main" val="129392287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Segnaposto contenuto 4" descr="Immagine che contiene testo, interni, diverso, colorato&#10;&#10;Descrizione generata automaticamente">
            <a:extLst>
              <a:ext uri="{FF2B5EF4-FFF2-40B4-BE49-F238E27FC236}">
                <a16:creationId xmlns:a16="http://schemas.microsoft.com/office/drawing/2014/main" id="{390A1BCF-6C49-68F9-F97C-8A4F581E95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1612" y="1825625"/>
            <a:ext cx="4351338" cy="4351338"/>
          </a:xfrm>
        </p:spPr>
      </p:pic>
      <p:sp>
        <p:nvSpPr>
          <p:cNvPr id="6" name="CasellaDiTesto 5">
            <a:extLst>
              <a:ext uri="{FF2B5EF4-FFF2-40B4-BE49-F238E27FC236}">
                <a16:creationId xmlns:a16="http://schemas.microsoft.com/office/drawing/2014/main" id="{F3541EB5-CA7F-F194-FFD8-1F30E247D275}"/>
              </a:ext>
            </a:extLst>
          </p:cNvPr>
          <p:cNvSpPr txBox="1"/>
          <p:nvPr/>
        </p:nvSpPr>
        <p:spPr>
          <a:xfrm>
            <a:off x="1471612" y="6176963"/>
            <a:ext cx="4351338" cy="869950"/>
          </a:xfrm>
          <a:prstGeom prst="rect">
            <a:avLst/>
          </a:prstGeom>
          <a:solidFill>
            <a:srgbClr val="000000">
              <a:alpha val="50000"/>
            </a:srgbClr>
          </a:solidFill>
          <a:ln>
            <a:noFill/>
          </a:ln>
        </p:spPr>
        <p:txBody>
          <a:bodyPr wrap="square" rtlCol="0" anchor="ctr">
            <a:noAutofit/>
          </a:bodyPr>
          <a:lstStyle/>
          <a:p>
            <a:pPr algn="ctr">
              <a:spcAft>
                <a:spcPts val="600"/>
              </a:spcAft>
            </a:pPr>
            <a:r>
              <a:rPr lang="it-IT" sz="2400">
                <a:solidFill>
                  <a:srgbClr val="FFFFFF"/>
                </a:solidFill>
              </a:rPr>
              <a:t>With 30000 steps…</a:t>
            </a:r>
          </a:p>
        </p:txBody>
      </p:sp>
      <p:pic>
        <p:nvPicPr>
          <p:cNvPr id="8" name="Immagine 7" descr="Immagine che contiene testo, diverso, colorato&#10;&#10;Descrizione generata automaticamente">
            <a:extLst>
              <a:ext uri="{FF2B5EF4-FFF2-40B4-BE49-F238E27FC236}">
                <a16:creationId xmlns:a16="http://schemas.microsoft.com/office/drawing/2014/main" id="{72FE7480-1269-C137-E5DD-5879DA395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9089" y="1825625"/>
            <a:ext cx="4351338" cy="4351338"/>
          </a:xfrm>
          <a:prstGeom prst="rect">
            <a:avLst/>
          </a:prstGeom>
        </p:spPr>
      </p:pic>
      <p:sp>
        <p:nvSpPr>
          <p:cNvPr id="9" name="CasellaDiTesto 8">
            <a:extLst>
              <a:ext uri="{FF2B5EF4-FFF2-40B4-BE49-F238E27FC236}">
                <a16:creationId xmlns:a16="http://schemas.microsoft.com/office/drawing/2014/main" id="{C5DD4018-F64A-2E0D-BD5F-6EB41D257250}"/>
              </a:ext>
            </a:extLst>
          </p:cNvPr>
          <p:cNvSpPr txBox="1"/>
          <p:nvPr/>
        </p:nvSpPr>
        <p:spPr>
          <a:xfrm>
            <a:off x="6669089" y="6176963"/>
            <a:ext cx="4351338" cy="869950"/>
          </a:xfrm>
          <a:prstGeom prst="rect">
            <a:avLst/>
          </a:prstGeom>
          <a:solidFill>
            <a:srgbClr val="000000">
              <a:alpha val="50000"/>
            </a:srgbClr>
          </a:solidFill>
          <a:ln>
            <a:noFill/>
          </a:ln>
        </p:spPr>
        <p:txBody>
          <a:bodyPr wrap="square" rtlCol="0" anchor="ctr">
            <a:noAutofit/>
          </a:bodyPr>
          <a:lstStyle/>
          <a:p>
            <a:pPr algn="ctr">
              <a:spcAft>
                <a:spcPts val="600"/>
              </a:spcAft>
            </a:pPr>
            <a:r>
              <a:rPr lang="it-IT" sz="2400">
                <a:solidFill>
                  <a:srgbClr val="FFFFFF"/>
                </a:solidFill>
              </a:rPr>
              <a:t>With 45000 steps…</a:t>
            </a:r>
          </a:p>
        </p:txBody>
      </p:sp>
      <p:sp>
        <p:nvSpPr>
          <p:cNvPr id="2" name="Titolo 1">
            <a:extLst>
              <a:ext uri="{FF2B5EF4-FFF2-40B4-BE49-F238E27FC236}">
                <a16:creationId xmlns:a16="http://schemas.microsoft.com/office/drawing/2014/main" id="{9ED25AAA-AF4A-66B7-57F3-8A8B6195DDEF}"/>
              </a:ext>
            </a:extLst>
          </p:cNvPr>
          <p:cNvSpPr>
            <a:spLocks noGrp="1"/>
          </p:cNvSpPr>
          <p:nvPr>
            <p:ph type="title"/>
          </p:nvPr>
        </p:nvSpPr>
        <p:spPr>
          <a:xfrm>
            <a:off x="838200" y="365125"/>
            <a:ext cx="10515600" cy="1325563"/>
          </a:xfrm>
        </p:spPr>
        <p:txBody>
          <a:bodyPr>
            <a:normAutofit/>
          </a:bodyPr>
          <a:lstStyle/>
          <a:p>
            <a:r>
              <a:rPr lang="it-IT"/>
              <a:t>The images </a:t>
            </a:r>
            <a:r>
              <a:rPr lang="it-IT" err="1"/>
              <a:t>generated</a:t>
            </a:r>
            <a:r>
              <a:rPr lang="it-IT"/>
              <a:t> </a:t>
            </a:r>
            <a:r>
              <a:rPr lang="it-IT" err="1"/>
              <a:t>during</a:t>
            </a:r>
            <a:r>
              <a:rPr lang="it-IT"/>
              <a:t> </a:t>
            </a:r>
            <a:r>
              <a:rPr lang="it-IT" err="1"/>
              <a:t>our</a:t>
            </a:r>
            <a:r>
              <a:rPr lang="it-IT"/>
              <a:t> training…</a:t>
            </a:r>
          </a:p>
        </p:txBody>
      </p:sp>
    </p:spTree>
    <p:extLst>
      <p:ext uri="{BB962C8B-B14F-4D97-AF65-F5344CB8AC3E}">
        <p14:creationId xmlns:p14="http://schemas.microsoft.com/office/powerpoint/2010/main" val="369063392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Segnaposto contenuto 4" descr="Immagine che contiene testo, diverso, colorato&#10;&#10;Descrizione generata automaticamente">
            <a:extLst>
              <a:ext uri="{FF2B5EF4-FFF2-40B4-BE49-F238E27FC236}">
                <a16:creationId xmlns:a16="http://schemas.microsoft.com/office/drawing/2014/main" id="{B5545C36-3E4C-F109-F18D-FEAD2A4F56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7300" y="1825625"/>
            <a:ext cx="4351338" cy="4351338"/>
          </a:xfrm>
        </p:spPr>
      </p:pic>
      <p:sp>
        <p:nvSpPr>
          <p:cNvPr id="8" name="CasellaDiTesto 7">
            <a:extLst>
              <a:ext uri="{FF2B5EF4-FFF2-40B4-BE49-F238E27FC236}">
                <a16:creationId xmlns:a16="http://schemas.microsoft.com/office/drawing/2014/main" id="{8DB4F302-841A-9EB1-2F9E-F0FB46CF14B5}"/>
              </a:ext>
            </a:extLst>
          </p:cNvPr>
          <p:cNvSpPr txBox="1"/>
          <p:nvPr/>
        </p:nvSpPr>
        <p:spPr>
          <a:xfrm>
            <a:off x="1257300" y="6191250"/>
            <a:ext cx="4351338" cy="869950"/>
          </a:xfrm>
          <a:prstGeom prst="rect">
            <a:avLst/>
          </a:prstGeom>
          <a:solidFill>
            <a:srgbClr val="000000">
              <a:alpha val="50000"/>
            </a:srgbClr>
          </a:solidFill>
          <a:ln>
            <a:noFill/>
          </a:ln>
        </p:spPr>
        <p:txBody>
          <a:bodyPr wrap="square" rtlCol="0" anchor="ctr">
            <a:noAutofit/>
          </a:bodyPr>
          <a:lstStyle/>
          <a:p>
            <a:pPr algn="ctr">
              <a:spcAft>
                <a:spcPts val="600"/>
              </a:spcAft>
            </a:pPr>
            <a:r>
              <a:rPr lang="it-IT" sz="2400">
                <a:solidFill>
                  <a:srgbClr val="FFFFFF"/>
                </a:solidFill>
              </a:rPr>
              <a:t>With 60000 steps…</a:t>
            </a:r>
          </a:p>
        </p:txBody>
      </p:sp>
      <p:pic>
        <p:nvPicPr>
          <p:cNvPr id="7" name="Immagine 6" descr="Immagine che contiene testo, diverso, colorato, piastrellato&#10;&#10;Descrizione generata automaticamente">
            <a:extLst>
              <a:ext uri="{FF2B5EF4-FFF2-40B4-BE49-F238E27FC236}">
                <a16:creationId xmlns:a16="http://schemas.microsoft.com/office/drawing/2014/main" id="{AC63B9D5-87E3-C777-E9CD-779A82546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3038" y="1839912"/>
            <a:ext cx="4351338" cy="4351338"/>
          </a:xfrm>
          <a:prstGeom prst="rect">
            <a:avLst/>
          </a:prstGeom>
        </p:spPr>
      </p:pic>
      <p:sp>
        <p:nvSpPr>
          <p:cNvPr id="9" name="CasellaDiTesto 8">
            <a:extLst>
              <a:ext uri="{FF2B5EF4-FFF2-40B4-BE49-F238E27FC236}">
                <a16:creationId xmlns:a16="http://schemas.microsoft.com/office/drawing/2014/main" id="{F01A65DD-8E03-04A3-0D5F-53DD3F3C1238}"/>
              </a:ext>
            </a:extLst>
          </p:cNvPr>
          <p:cNvSpPr txBox="1"/>
          <p:nvPr/>
        </p:nvSpPr>
        <p:spPr>
          <a:xfrm>
            <a:off x="6583364" y="6176963"/>
            <a:ext cx="4351338" cy="869950"/>
          </a:xfrm>
          <a:prstGeom prst="rect">
            <a:avLst/>
          </a:prstGeom>
          <a:solidFill>
            <a:srgbClr val="000000">
              <a:alpha val="50000"/>
            </a:srgbClr>
          </a:solidFill>
          <a:ln>
            <a:noFill/>
          </a:ln>
        </p:spPr>
        <p:txBody>
          <a:bodyPr wrap="square" rtlCol="0" anchor="ctr">
            <a:noAutofit/>
          </a:bodyPr>
          <a:lstStyle/>
          <a:p>
            <a:pPr algn="ctr">
              <a:spcAft>
                <a:spcPts val="600"/>
              </a:spcAft>
            </a:pPr>
            <a:r>
              <a:rPr lang="it-IT" sz="2400">
                <a:solidFill>
                  <a:srgbClr val="FFFFFF"/>
                </a:solidFill>
              </a:rPr>
              <a:t>With 75000 steps…</a:t>
            </a:r>
          </a:p>
        </p:txBody>
      </p:sp>
      <p:sp>
        <p:nvSpPr>
          <p:cNvPr id="2" name="Titolo 1">
            <a:extLst>
              <a:ext uri="{FF2B5EF4-FFF2-40B4-BE49-F238E27FC236}">
                <a16:creationId xmlns:a16="http://schemas.microsoft.com/office/drawing/2014/main" id="{D4DFEDA8-1F9A-6C7A-2D86-DEC00A71CCF0}"/>
              </a:ext>
            </a:extLst>
          </p:cNvPr>
          <p:cNvSpPr>
            <a:spLocks noGrp="1"/>
          </p:cNvSpPr>
          <p:nvPr>
            <p:ph type="title"/>
          </p:nvPr>
        </p:nvSpPr>
        <p:spPr>
          <a:xfrm>
            <a:off x="838200" y="365125"/>
            <a:ext cx="10515600" cy="1325563"/>
          </a:xfrm>
        </p:spPr>
        <p:txBody>
          <a:bodyPr>
            <a:normAutofit/>
          </a:bodyPr>
          <a:lstStyle/>
          <a:p>
            <a:r>
              <a:rPr lang="it-IT"/>
              <a:t>The images </a:t>
            </a:r>
            <a:r>
              <a:rPr lang="it-IT" err="1"/>
              <a:t>generated</a:t>
            </a:r>
            <a:r>
              <a:rPr lang="it-IT"/>
              <a:t> </a:t>
            </a:r>
            <a:r>
              <a:rPr lang="it-IT" err="1"/>
              <a:t>during</a:t>
            </a:r>
            <a:r>
              <a:rPr lang="it-IT"/>
              <a:t> </a:t>
            </a:r>
            <a:r>
              <a:rPr lang="it-IT" err="1"/>
              <a:t>our</a:t>
            </a:r>
            <a:r>
              <a:rPr lang="it-IT"/>
              <a:t> training…</a:t>
            </a:r>
          </a:p>
        </p:txBody>
      </p:sp>
    </p:spTree>
    <p:extLst>
      <p:ext uri="{BB962C8B-B14F-4D97-AF65-F5344CB8AC3E}">
        <p14:creationId xmlns:p14="http://schemas.microsoft.com/office/powerpoint/2010/main" val="124624864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2">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4">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411127-C861-98E2-A57A-0FDBA93C0067}"/>
              </a:ext>
            </a:extLst>
          </p:cNvPr>
          <p:cNvSpPr>
            <a:spLocks noGrp="1"/>
          </p:cNvSpPr>
          <p:nvPr>
            <p:ph type="title"/>
          </p:nvPr>
        </p:nvSpPr>
        <p:spPr>
          <a:xfrm>
            <a:off x="1102368" y="1877492"/>
            <a:ext cx="4030132" cy="3215373"/>
          </a:xfrm>
        </p:spPr>
        <p:txBody>
          <a:bodyPr>
            <a:normAutofit/>
          </a:bodyPr>
          <a:lstStyle/>
          <a:p>
            <a:pPr algn="ctr"/>
            <a:r>
              <a:rPr lang="it-IT">
                <a:solidFill>
                  <a:schemeClr val="bg1"/>
                </a:solidFill>
                <a:cs typeface="Calibri Light"/>
              </a:rPr>
              <a:t>Introduction</a:t>
            </a:r>
            <a:endParaRPr lang="it-IT">
              <a:solidFill>
                <a:schemeClr val="bg1"/>
              </a:solidFill>
            </a:endParaRPr>
          </a:p>
        </p:txBody>
      </p:sp>
      <p:grpSp>
        <p:nvGrpSpPr>
          <p:cNvPr id="19" name="Group 18">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20" name="Freeform: Shape 19">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3"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7" name="Oval 26">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egnaposto contenuto 5">
            <a:extLst>
              <a:ext uri="{FF2B5EF4-FFF2-40B4-BE49-F238E27FC236}">
                <a16:creationId xmlns:a16="http://schemas.microsoft.com/office/drawing/2014/main" id="{0789231C-0EE5-24AD-7E05-AFBB4EF3A943}"/>
              </a:ext>
            </a:extLst>
          </p:cNvPr>
          <p:cNvSpPr>
            <a:spLocks noGrp="1"/>
          </p:cNvSpPr>
          <p:nvPr>
            <p:ph idx="1"/>
          </p:nvPr>
        </p:nvSpPr>
        <p:spPr>
          <a:xfrm>
            <a:off x="6234868" y="1130845"/>
            <a:ext cx="5217173" cy="4754947"/>
          </a:xfrm>
        </p:spPr>
        <p:txBody>
          <a:bodyPr vert="horz" lIns="91440" tIns="45720" rIns="91440" bIns="45720" rtlCol="0">
            <a:noAutofit/>
          </a:bodyPr>
          <a:lstStyle/>
          <a:p>
            <a:pPr marL="0" indent="0">
              <a:buNone/>
            </a:pPr>
            <a:r>
              <a:rPr lang="it-IT" sz="2400">
                <a:solidFill>
                  <a:schemeClr val="bg1"/>
                </a:solidFill>
              </a:rPr>
              <a:t>The </a:t>
            </a:r>
            <a:r>
              <a:rPr lang="it-IT" sz="2400" err="1">
                <a:solidFill>
                  <a:schemeClr val="bg1"/>
                </a:solidFill>
              </a:rPr>
              <a:t>article</a:t>
            </a:r>
            <a:r>
              <a:rPr lang="it-IT" sz="2400">
                <a:solidFill>
                  <a:schemeClr val="bg1"/>
                </a:solidFill>
              </a:rPr>
              <a:t> </a:t>
            </a:r>
            <a:r>
              <a:rPr lang="it-IT" sz="2400" err="1">
                <a:solidFill>
                  <a:schemeClr val="bg1"/>
                </a:solidFill>
              </a:rPr>
              <a:t>present</a:t>
            </a:r>
            <a:r>
              <a:rPr lang="it-IT" sz="2400">
                <a:solidFill>
                  <a:schemeClr val="bg1"/>
                </a:solidFill>
              </a:rPr>
              <a:t> a </a:t>
            </a:r>
            <a:r>
              <a:rPr lang="it-IT" sz="2400" err="1">
                <a:solidFill>
                  <a:schemeClr val="bg1"/>
                </a:solidFill>
              </a:rPr>
              <a:t>different</a:t>
            </a:r>
            <a:r>
              <a:rPr lang="it-IT" sz="2400">
                <a:solidFill>
                  <a:schemeClr val="bg1"/>
                </a:solidFill>
              </a:rPr>
              <a:t> </a:t>
            </a:r>
            <a:r>
              <a:rPr lang="it-IT" sz="2400" err="1">
                <a:solidFill>
                  <a:schemeClr val="bg1"/>
                </a:solidFill>
              </a:rPr>
              <a:t>structure</a:t>
            </a:r>
            <a:r>
              <a:rPr lang="it-IT" sz="2400">
                <a:solidFill>
                  <a:schemeClr val="bg1"/>
                </a:solidFill>
              </a:rPr>
              <a:t> for the </a:t>
            </a:r>
            <a:r>
              <a:rPr lang="it-IT" sz="2400" err="1">
                <a:solidFill>
                  <a:schemeClr val="bg1"/>
                </a:solidFill>
              </a:rPr>
              <a:t>diffusion</a:t>
            </a:r>
            <a:r>
              <a:rPr lang="it-IT" sz="2400">
                <a:solidFill>
                  <a:schemeClr val="bg1"/>
                </a:solidFill>
              </a:rPr>
              <a:t> </a:t>
            </a:r>
            <a:r>
              <a:rPr lang="it-IT" sz="2400" err="1">
                <a:solidFill>
                  <a:schemeClr val="bg1"/>
                </a:solidFill>
              </a:rPr>
              <a:t>probabilistic</a:t>
            </a:r>
            <a:r>
              <a:rPr lang="it-IT" sz="2400">
                <a:solidFill>
                  <a:schemeClr val="bg1"/>
                </a:solidFill>
              </a:rPr>
              <a:t> models (</a:t>
            </a:r>
            <a:r>
              <a:rPr lang="it-IT" sz="2400" err="1">
                <a:solidFill>
                  <a:schemeClr val="bg1"/>
                </a:solidFill>
              </a:rPr>
              <a:t>called</a:t>
            </a:r>
            <a:r>
              <a:rPr lang="it-IT" sz="2400">
                <a:solidFill>
                  <a:schemeClr val="bg1"/>
                </a:solidFill>
              </a:rPr>
              <a:t> </a:t>
            </a:r>
            <a:r>
              <a:rPr lang="it-IT" sz="2400" err="1">
                <a:solidFill>
                  <a:schemeClr val="bg1"/>
                </a:solidFill>
              </a:rPr>
              <a:t>only</a:t>
            </a:r>
            <a:r>
              <a:rPr lang="it-IT" sz="2400">
                <a:solidFill>
                  <a:schemeClr val="bg1"/>
                </a:solidFill>
              </a:rPr>
              <a:t> </a:t>
            </a:r>
            <a:r>
              <a:rPr lang="it-IT" sz="2400" err="1">
                <a:solidFill>
                  <a:schemeClr val="bg1"/>
                </a:solidFill>
              </a:rPr>
              <a:t>diffusion</a:t>
            </a:r>
            <a:r>
              <a:rPr lang="it-IT" sz="2400">
                <a:solidFill>
                  <a:schemeClr val="bg1"/>
                </a:solidFill>
              </a:rPr>
              <a:t> models). The </a:t>
            </a:r>
            <a:r>
              <a:rPr lang="it-IT" sz="2400" err="1">
                <a:solidFill>
                  <a:schemeClr val="bg1"/>
                </a:solidFill>
              </a:rPr>
              <a:t>authors</a:t>
            </a:r>
            <a:r>
              <a:rPr lang="it-IT" sz="2400">
                <a:solidFill>
                  <a:schemeClr val="bg1"/>
                </a:solidFill>
              </a:rPr>
              <a:t> show </a:t>
            </a:r>
            <a:r>
              <a:rPr lang="it-IT" sz="2400" err="1">
                <a:solidFill>
                  <a:schemeClr val="bg1"/>
                </a:solidFill>
              </a:rPr>
              <a:t>that</a:t>
            </a:r>
            <a:r>
              <a:rPr lang="it-IT" sz="2400">
                <a:solidFill>
                  <a:schemeClr val="bg1"/>
                </a:solidFill>
              </a:rPr>
              <a:t> </a:t>
            </a:r>
            <a:r>
              <a:rPr lang="en-US" sz="2400">
                <a:solidFill>
                  <a:schemeClr val="bg1"/>
                </a:solidFill>
              </a:rPr>
              <a:t>diffusion models actually are capable of generating high quality samples, sometimes better than the published results on other types of generative models (such as Normalizing Flows, GANs or VAEs).</a:t>
            </a:r>
            <a:br>
              <a:rPr lang="en-US" sz="2400">
                <a:solidFill>
                  <a:schemeClr val="bg1"/>
                </a:solidFill>
              </a:rPr>
            </a:br>
            <a:r>
              <a:rPr lang="en-US" sz="2400">
                <a:solidFill>
                  <a:schemeClr val="bg1"/>
                </a:solidFill>
              </a:rPr>
              <a:t>Prior to this work, these models were not used to generate images of a certain quality. The only goal was to generate images after introducing noise into them</a:t>
            </a:r>
            <a:endParaRPr lang="it-IT" sz="2400">
              <a:solidFill>
                <a:schemeClr val="bg1"/>
              </a:solidFill>
            </a:endParaRPr>
          </a:p>
        </p:txBody>
      </p:sp>
      <p:grpSp>
        <p:nvGrpSpPr>
          <p:cNvPr id="31"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32" name="Freeform: Shape 31">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52615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Segnaposto contenuto 4" descr="Immagine che contiene testo, diverso, vario&#10;&#10;Descrizione generata automaticamente">
            <a:extLst>
              <a:ext uri="{FF2B5EF4-FFF2-40B4-BE49-F238E27FC236}">
                <a16:creationId xmlns:a16="http://schemas.microsoft.com/office/drawing/2014/main" id="{A52C61E1-27C5-B192-61D9-D2D28849DA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0150" y="1825625"/>
            <a:ext cx="4351338" cy="4351338"/>
          </a:xfrm>
        </p:spPr>
      </p:pic>
      <p:sp>
        <p:nvSpPr>
          <p:cNvPr id="8" name="CasellaDiTesto 7">
            <a:extLst>
              <a:ext uri="{FF2B5EF4-FFF2-40B4-BE49-F238E27FC236}">
                <a16:creationId xmlns:a16="http://schemas.microsoft.com/office/drawing/2014/main" id="{7648E0F3-B539-088E-88E6-20209AFA650B}"/>
              </a:ext>
            </a:extLst>
          </p:cNvPr>
          <p:cNvSpPr txBox="1"/>
          <p:nvPr/>
        </p:nvSpPr>
        <p:spPr>
          <a:xfrm>
            <a:off x="1200150" y="6176963"/>
            <a:ext cx="4351338" cy="869950"/>
          </a:xfrm>
          <a:prstGeom prst="rect">
            <a:avLst/>
          </a:prstGeom>
          <a:solidFill>
            <a:srgbClr val="000000">
              <a:alpha val="50000"/>
            </a:srgbClr>
          </a:solidFill>
          <a:ln>
            <a:noFill/>
          </a:ln>
        </p:spPr>
        <p:txBody>
          <a:bodyPr wrap="square" rtlCol="0" anchor="ctr">
            <a:noAutofit/>
          </a:bodyPr>
          <a:lstStyle/>
          <a:p>
            <a:pPr algn="ctr">
              <a:spcAft>
                <a:spcPts val="600"/>
              </a:spcAft>
            </a:pPr>
            <a:r>
              <a:rPr lang="it-IT" sz="2400">
                <a:solidFill>
                  <a:srgbClr val="FFFFFF"/>
                </a:solidFill>
              </a:rPr>
              <a:t>With 90000 steps…</a:t>
            </a:r>
          </a:p>
        </p:txBody>
      </p:sp>
      <p:pic>
        <p:nvPicPr>
          <p:cNvPr id="7" name="Immagine 6" descr="Immagine che contiene testo, diverso&#10;&#10;Descrizione generata automaticamente">
            <a:extLst>
              <a:ext uri="{FF2B5EF4-FFF2-40B4-BE49-F238E27FC236}">
                <a16:creationId xmlns:a16="http://schemas.microsoft.com/office/drawing/2014/main" id="{746BFAA6-3225-AC7A-7367-535912B23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0188" y="1825625"/>
            <a:ext cx="4351338" cy="4351338"/>
          </a:xfrm>
          <a:prstGeom prst="rect">
            <a:avLst/>
          </a:prstGeom>
        </p:spPr>
      </p:pic>
      <p:sp>
        <p:nvSpPr>
          <p:cNvPr id="9" name="CasellaDiTesto 8">
            <a:extLst>
              <a:ext uri="{FF2B5EF4-FFF2-40B4-BE49-F238E27FC236}">
                <a16:creationId xmlns:a16="http://schemas.microsoft.com/office/drawing/2014/main" id="{2B3EBF09-C2C5-DD1D-E5AE-AB6A0BDF5F53}"/>
              </a:ext>
            </a:extLst>
          </p:cNvPr>
          <p:cNvSpPr txBox="1"/>
          <p:nvPr/>
        </p:nvSpPr>
        <p:spPr>
          <a:xfrm>
            <a:off x="6640514" y="6218238"/>
            <a:ext cx="4351338" cy="869950"/>
          </a:xfrm>
          <a:prstGeom prst="rect">
            <a:avLst/>
          </a:prstGeom>
          <a:solidFill>
            <a:srgbClr val="000000">
              <a:alpha val="50000"/>
            </a:srgbClr>
          </a:solidFill>
          <a:ln>
            <a:noFill/>
          </a:ln>
        </p:spPr>
        <p:txBody>
          <a:bodyPr wrap="square" rtlCol="0" anchor="ctr">
            <a:noAutofit/>
          </a:bodyPr>
          <a:lstStyle/>
          <a:p>
            <a:pPr algn="ctr">
              <a:spcAft>
                <a:spcPts val="600"/>
              </a:spcAft>
            </a:pPr>
            <a:r>
              <a:rPr lang="it-IT" sz="2400">
                <a:solidFill>
                  <a:srgbClr val="FFFFFF"/>
                </a:solidFill>
              </a:rPr>
              <a:t>With 100000 steps…</a:t>
            </a:r>
          </a:p>
        </p:txBody>
      </p:sp>
      <p:sp>
        <p:nvSpPr>
          <p:cNvPr id="2" name="Titolo 1">
            <a:extLst>
              <a:ext uri="{FF2B5EF4-FFF2-40B4-BE49-F238E27FC236}">
                <a16:creationId xmlns:a16="http://schemas.microsoft.com/office/drawing/2014/main" id="{D166E302-C6F6-59F6-1978-56EA0C860925}"/>
              </a:ext>
            </a:extLst>
          </p:cNvPr>
          <p:cNvSpPr>
            <a:spLocks noGrp="1"/>
          </p:cNvSpPr>
          <p:nvPr>
            <p:ph type="title"/>
          </p:nvPr>
        </p:nvSpPr>
        <p:spPr>
          <a:xfrm>
            <a:off x="838200" y="365125"/>
            <a:ext cx="10515600" cy="1325563"/>
          </a:xfrm>
        </p:spPr>
        <p:txBody>
          <a:bodyPr>
            <a:normAutofit/>
          </a:bodyPr>
          <a:lstStyle/>
          <a:p>
            <a:r>
              <a:rPr lang="it-IT"/>
              <a:t>The images </a:t>
            </a:r>
            <a:r>
              <a:rPr lang="it-IT" err="1"/>
              <a:t>generated</a:t>
            </a:r>
            <a:r>
              <a:rPr lang="it-IT"/>
              <a:t> </a:t>
            </a:r>
            <a:r>
              <a:rPr lang="it-IT" err="1"/>
              <a:t>during</a:t>
            </a:r>
            <a:r>
              <a:rPr lang="it-IT"/>
              <a:t> out training…</a:t>
            </a:r>
          </a:p>
        </p:txBody>
      </p:sp>
    </p:spTree>
    <p:extLst>
      <p:ext uri="{BB962C8B-B14F-4D97-AF65-F5344CB8AC3E}">
        <p14:creationId xmlns:p14="http://schemas.microsoft.com/office/powerpoint/2010/main" val="250599025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32AA45-C7AA-0B18-C96F-9CF6BBF17C43}"/>
              </a:ext>
            </a:extLst>
          </p:cNvPr>
          <p:cNvSpPr>
            <a:spLocks noGrp="1"/>
          </p:cNvSpPr>
          <p:nvPr>
            <p:ph type="title"/>
          </p:nvPr>
        </p:nvSpPr>
        <p:spPr>
          <a:xfrm>
            <a:off x="838200" y="33038"/>
            <a:ext cx="10515600" cy="1325563"/>
          </a:xfrm>
        </p:spPr>
        <p:txBody>
          <a:bodyPr/>
          <a:lstStyle/>
          <a:p>
            <a:r>
              <a:rPr lang="it-IT" err="1">
                <a:solidFill>
                  <a:schemeClr val="bg1"/>
                </a:solidFill>
                <a:cs typeface="Calibri Light"/>
              </a:rPr>
              <a:t>Our</a:t>
            </a:r>
            <a:r>
              <a:rPr lang="it-IT">
                <a:solidFill>
                  <a:schemeClr val="bg1"/>
                </a:solidFill>
                <a:cs typeface="Calibri Light"/>
              </a:rPr>
              <a:t> Results </a:t>
            </a:r>
            <a:endParaRPr lang="it-IT">
              <a:solidFill>
                <a:schemeClr val="bg1"/>
              </a:solidFill>
            </a:endParaRPr>
          </a:p>
        </p:txBody>
      </p:sp>
      <p:sp>
        <p:nvSpPr>
          <p:cNvPr id="3" name="Segnaposto contenuto 2">
            <a:extLst>
              <a:ext uri="{FF2B5EF4-FFF2-40B4-BE49-F238E27FC236}">
                <a16:creationId xmlns:a16="http://schemas.microsoft.com/office/drawing/2014/main" id="{7A4D0CDE-FF07-5BCD-D863-496F2F7ADB78}"/>
              </a:ext>
            </a:extLst>
          </p:cNvPr>
          <p:cNvSpPr>
            <a:spLocks noGrp="1"/>
          </p:cNvSpPr>
          <p:nvPr>
            <p:ph idx="1"/>
          </p:nvPr>
        </p:nvSpPr>
        <p:spPr>
          <a:xfrm>
            <a:off x="838200" y="1538078"/>
            <a:ext cx="10515600" cy="5286884"/>
          </a:xfrm>
        </p:spPr>
        <p:txBody>
          <a:bodyPr vert="horz" lIns="91440" tIns="45720" rIns="91440" bIns="45720" rtlCol="0" anchor="t">
            <a:normAutofit lnSpcReduction="10000"/>
          </a:bodyPr>
          <a:lstStyle/>
          <a:p>
            <a:pPr marL="0" indent="0">
              <a:buNone/>
            </a:pPr>
            <a:r>
              <a:rPr lang="it-IT">
                <a:solidFill>
                  <a:schemeClr val="bg1"/>
                </a:solidFill>
                <a:ea typeface="+mn-lt"/>
                <a:cs typeface="+mn-lt"/>
              </a:rPr>
              <a:t>With </a:t>
            </a:r>
            <a:r>
              <a:rPr lang="it-IT" err="1">
                <a:solidFill>
                  <a:schemeClr val="bg1"/>
                </a:solidFill>
                <a:ea typeface="+mn-lt"/>
                <a:cs typeface="+mn-lt"/>
              </a:rPr>
              <a:t>our</a:t>
            </a:r>
            <a:r>
              <a:rPr lang="it-IT">
                <a:solidFill>
                  <a:schemeClr val="bg1"/>
                </a:solidFill>
                <a:ea typeface="+mn-lt"/>
                <a:cs typeface="+mn-lt"/>
              </a:rPr>
              <a:t> </a:t>
            </a:r>
            <a:r>
              <a:rPr lang="it-IT" err="1">
                <a:solidFill>
                  <a:schemeClr val="bg1"/>
                </a:solidFill>
                <a:ea typeface="+mn-lt"/>
                <a:cs typeface="+mn-lt"/>
              </a:rPr>
              <a:t>limitated</a:t>
            </a:r>
            <a:r>
              <a:rPr lang="it-IT">
                <a:solidFill>
                  <a:schemeClr val="bg1"/>
                </a:solidFill>
                <a:ea typeface="+mn-lt"/>
                <a:cs typeface="+mn-lt"/>
              </a:rPr>
              <a:t> </a:t>
            </a:r>
            <a:r>
              <a:rPr lang="it-IT" err="1">
                <a:solidFill>
                  <a:schemeClr val="bg1"/>
                </a:solidFill>
                <a:ea typeface="+mn-lt"/>
                <a:cs typeface="+mn-lt"/>
              </a:rPr>
              <a:t>resources</a:t>
            </a:r>
            <a:r>
              <a:rPr lang="it-IT">
                <a:solidFill>
                  <a:schemeClr val="bg1"/>
                </a:solidFill>
                <a:ea typeface="+mn-lt"/>
                <a:cs typeface="+mn-lt"/>
              </a:rPr>
              <a:t> </a:t>
            </a:r>
            <a:r>
              <a:rPr lang="it-IT" err="1">
                <a:solidFill>
                  <a:schemeClr val="bg1"/>
                </a:solidFill>
                <a:ea typeface="+mn-lt"/>
                <a:cs typeface="+mn-lt"/>
              </a:rPr>
              <a:t>we</a:t>
            </a:r>
            <a:r>
              <a:rPr lang="it-IT">
                <a:solidFill>
                  <a:schemeClr val="bg1"/>
                </a:solidFill>
                <a:ea typeface="+mn-lt"/>
                <a:cs typeface="+mn-lt"/>
              </a:rPr>
              <a:t> </a:t>
            </a:r>
            <a:r>
              <a:rPr lang="it-IT" err="1">
                <a:solidFill>
                  <a:schemeClr val="bg1"/>
                </a:solidFill>
                <a:ea typeface="+mn-lt"/>
                <a:cs typeface="+mn-lt"/>
              </a:rPr>
              <a:t>have</a:t>
            </a:r>
            <a:r>
              <a:rPr lang="it-IT">
                <a:solidFill>
                  <a:schemeClr val="bg1"/>
                </a:solidFill>
                <a:ea typeface="+mn-lt"/>
                <a:cs typeface="+mn-lt"/>
              </a:rPr>
              <a:t> running the training model just for 100k steps, </a:t>
            </a:r>
            <a:r>
              <a:rPr lang="it-IT" err="1">
                <a:solidFill>
                  <a:schemeClr val="bg1"/>
                </a:solidFill>
                <a:ea typeface="+mn-lt"/>
                <a:cs typeface="+mn-lt"/>
              </a:rPr>
              <a:t>approximately</a:t>
            </a:r>
            <a:r>
              <a:rPr lang="it-IT">
                <a:solidFill>
                  <a:schemeClr val="bg1"/>
                </a:solidFill>
                <a:ea typeface="+mn-lt"/>
                <a:cs typeface="+mn-lt"/>
              </a:rPr>
              <a:t> the 12% of the study training. So </a:t>
            </a:r>
            <a:r>
              <a:rPr lang="it-IT" err="1">
                <a:solidFill>
                  <a:schemeClr val="bg1"/>
                </a:solidFill>
                <a:ea typeface="+mn-lt"/>
                <a:cs typeface="+mn-lt"/>
              </a:rPr>
              <a:t>we</a:t>
            </a:r>
            <a:r>
              <a:rPr lang="it-IT">
                <a:solidFill>
                  <a:schemeClr val="bg1"/>
                </a:solidFill>
                <a:ea typeface="+mn-lt"/>
                <a:cs typeface="+mn-lt"/>
              </a:rPr>
              <a:t> </a:t>
            </a:r>
            <a:r>
              <a:rPr lang="it-IT" err="1">
                <a:solidFill>
                  <a:schemeClr val="bg1"/>
                </a:solidFill>
                <a:ea typeface="+mn-lt"/>
                <a:cs typeface="+mn-lt"/>
              </a:rPr>
              <a:t>obtain</a:t>
            </a:r>
            <a:r>
              <a:rPr lang="it-IT">
                <a:solidFill>
                  <a:schemeClr val="bg1"/>
                </a:solidFill>
                <a:ea typeface="+mn-lt"/>
                <a:cs typeface="+mn-lt"/>
              </a:rPr>
              <a:t> </a:t>
            </a:r>
            <a:r>
              <a:rPr lang="it-IT" err="1">
                <a:solidFill>
                  <a:schemeClr val="bg1"/>
                </a:solidFill>
                <a:ea typeface="+mn-lt"/>
                <a:cs typeface="+mn-lt"/>
              </a:rPr>
              <a:t>about</a:t>
            </a:r>
            <a:r>
              <a:rPr lang="it-IT">
                <a:solidFill>
                  <a:schemeClr val="bg1"/>
                </a:solidFill>
                <a:ea typeface="+mn-lt"/>
                <a:cs typeface="+mn-lt"/>
              </a:rPr>
              <a:t> 1000 images, with </a:t>
            </a:r>
            <a:r>
              <a:rPr lang="it-IT" err="1">
                <a:solidFill>
                  <a:schemeClr val="bg1"/>
                </a:solidFill>
                <a:ea typeface="+mn-lt"/>
                <a:cs typeface="+mn-lt"/>
              </a:rPr>
              <a:t>these</a:t>
            </a:r>
            <a:r>
              <a:rPr lang="it-IT">
                <a:solidFill>
                  <a:schemeClr val="bg1"/>
                </a:solidFill>
                <a:ea typeface="+mn-lt"/>
                <a:cs typeface="+mn-lt"/>
              </a:rPr>
              <a:t> images </a:t>
            </a:r>
            <a:r>
              <a:rPr lang="it-IT" err="1">
                <a:solidFill>
                  <a:schemeClr val="bg1"/>
                </a:solidFill>
                <a:ea typeface="+mn-lt"/>
                <a:cs typeface="+mn-lt"/>
              </a:rPr>
              <a:t>we</a:t>
            </a:r>
            <a:r>
              <a:rPr lang="it-IT">
                <a:solidFill>
                  <a:schemeClr val="bg1"/>
                </a:solidFill>
                <a:ea typeface="+mn-lt"/>
                <a:cs typeface="+mn-lt"/>
              </a:rPr>
              <a:t> </a:t>
            </a:r>
            <a:r>
              <a:rPr lang="it-IT" err="1">
                <a:solidFill>
                  <a:schemeClr val="bg1"/>
                </a:solidFill>
                <a:ea typeface="+mn-lt"/>
                <a:cs typeface="+mn-lt"/>
              </a:rPr>
              <a:t>have</a:t>
            </a:r>
            <a:r>
              <a:rPr lang="it-IT">
                <a:solidFill>
                  <a:schemeClr val="bg1"/>
                </a:solidFill>
                <a:ea typeface="+mn-lt"/>
                <a:cs typeface="+mn-lt"/>
              </a:rPr>
              <a:t> </a:t>
            </a:r>
            <a:r>
              <a:rPr lang="it-IT" err="1">
                <a:solidFill>
                  <a:schemeClr val="bg1"/>
                </a:solidFill>
                <a:ea typeface="+mn-lt"/>
                <a:cs typeface="+mn-lt"/>
              </a:rPr>
              <a:t>calculated</a:t>
            </a:r>
            <a:r>
              <a:rPr lang="it-IT">
                <a:solidFill>
                  <a:schemeClr val="bg1"/>
                </a:solidFill>
                <a:ea typeface="+mn-lt"/>
                <a:cs typeface="+mn-lt"/>
              </a:rPr>
              <a:t> the </a:t>
            </a:r>
            <a:r>
              <a:rPr lang="it-IT" err="1">
                <a:solidFill>
                  <a:schemeClr val="bg1"/>
                </a:solidFill>
                <a:ea typeface="+mn-lt"/>
                <a:cs typeface="+mn-lt"/>
              </a:rPr>
              <a:t>Inception</a:t>
            </a:r>
            <a:r>
              <a:rPr lang="it-IT">
                <a:solidFill>
                  <a:schemeClr val="bg1"/>
                </a:solidFill>
                <a:ea typeface="+mn-lt"/>
                <a:cs typeface="+mn-lt"/>
              </a:rPr>
              <a:t> Score and FID.</a:t>
            </a:r>
            <a:endParaRPr lang="it-IT">
              <a:solidFill>
                <a:schemeClr val="bg1"/>
              </a:solidFill>
              <a:cs typeface="Calibri"/>
            </a:endParaRPr>
          </a:p>
          <a:p>
            <a:pPr marL="0" indent="0">
              <a:buNone/>
            </a:pPr>
            <a:r>
              <a:rPr lang="it-IT">
                <a:solidFill>
                  <a:schemeClr val="bg1"/>
                </a:solidFill>
                <a:ea typeface="+mn-lt"/>
                <a:cs typeface="+mn-lt"/>
              </a:rPr>
              <a:t>the </a:t>
            </a:r>
            <a:r>
              <a:rPr lang="it-IT" b="1" err="1">
                <a:solidFill>
                  <a:schemeClr val="bg1"/>
                </a:solidFill>
                <a:ea typeface="+mn-lt"/>
                <a:cs typeface="+mn-lt"/>
              </a:rPr>
              <a:t>Inception</a:t>
            </a:r>
            <a:r>
              <a:rPr lang="it-IT" b="1">
                <a:solidFill>
                  <a:schemeClr val="bg1"/>
                </a:solidFill>
                <a:ea typeface="+mn-lt"/>
                <a:cs typeface="+mn-lt"/>
              </a:rPr>
              <a:t> Score</a:t>
            </a:r>
            <a:r>
              <a:rPr lang="it-IT">
                <a:solidFill>
                  <a:schemeClr val="bg1"/>
                </a:solidFill>
                <a:ea typeface="+mn-lt"/>
                <a:cs typeface="+mn-lt"/>
              </a:rPr>
              <a:t> </a:t>
            </a:r>
            <a:r>
              <a:rPr lang="it-IT" err="1">
                <a:solidFill>
                  <a:schemeClr val="bg1"/>
                </a:solidFill>
                <a:ea typeface="+mn-lt"/>
                <a:cs typeface="+mn-lt"/>
              </a:rPr>
              <a:t>that</a:t>
            </a:r>
            <a:r>
              <a:rPr lang="it-IT">
                <a:solidFill>
                  <a:schemeClr val="bg1"/>
                </a:solidFill>
                <a:ea typeface="+mn-lt"/>
                <a:cs typeface="+mn-lt"/>
              </a:rPr>
              <a:t> </a:t>
            </a:r>
            <a:r>
              <a:rPr lang="it-IT" err="1">
                <a:solidFill>
                  <a:schemeClr val="bg1"/>
                </a:solidFill>
                <a:ea typeface="+mn-lt"/>
                <a:cs typeface="+mn-lt"/>
              </a:rPr>
              <a:t>we</a:t>
            </a:r>
            <a:r>
              <a:rPr lang="it-IT">
                <a:solidFill>
                  <a:schemeClr val="bg1"/>
                </a:solidFill>
                <a:ea typeface="+mn-lt"/>
                <a:cs typeface="+mn-lt"/>
              </a:rPr>
              <a:t> </a:t>
            </a:r>
            <a:r>
              <a:rPr lang="it-IT" err="1">
                <a:solidFill>
                  <a:schemeClr val="bg1"/>
                </a:solidFill>
                <a:ea typeface="+mn-lt"/>
                <a:cs typeface="+mn-lt"/>
              </a:rPr>
              <a:t>obtained</a:t>
            </a:r>
            <a:r>
              <a:rPr lang="it-IT">
                <a:solidFill>
                  <a:schemeClr val="bg1"/>
                </a:solidFill>
                <a:ea typeface="+mn-lt"/>
                <a:cs typeface="+mn-lt"/>
              </a:rPr>
              <a:t> </a:t>
            </a:r>
            <a:r>
              <a:rPr lang="it-IT" err="1">
                <a:solidFill>
                  <a:schemeClr val="bg1"/>
                </a:solidFill>
                <a:ea typeface="+mn-lt"/>
                <a:cs typeface="+mn-lt"/>
              </a:rPr>
              <a:t>is</a:t>
            </a:r>
            <a:r>
              <a:rPr lang="it-IT">
                <a:solidFill>
                  <a:schemeClr val="bg1"/>
                </a:solidFill>
                <a:ea typeface="+mn-lt"/>
                <a:cs typeface="+mn-lt"/>
              </a:rPr>
              <a:t> 5.75±0.40 </a:t>
            </a:r>
            <a:r>
              <a:rPr lang="it-IT" err="1">
                <a:solidFill>
                  <a:schemeClr val="bg1"/>
                </a:solidFill>
                <a:ea typeface="+mn-lt"/>
                <a:cs typeface="+mn-lt"/>
              </a:rPr>
              <a:t>while</a:t>
            </a:r>
            <a:r>
              <a:rPr lang="it-IT">
                <a:solidFill>
                  <a:schemeClr val="bg1"/>
                </a:solidFill>
                <a:ea typeface="+mn-lt"/>
                <a:cs typeface="+mn-lt"/>
              </a:rPr>
              <a:t> the </a:t>
            </a:r>
            <a:r>
              <a:rPr lang="it-IT" err="1">
                <a:solidFill>
                  <a:schemeClr val="bg1"/>
                </a:solidFill>
                <a:ea typeface="+mn-lt"/>
                <a:cs typeface="+mn-lt"/>
              </a:rPr>
              <a:t>result</a:t>
            </a:r>
            <a:r>
              <a:rPr lang="it-IT">
                <a:solidFill>
                  <a:schemeClr val="bg1"/>
                </a:solidFill>
                <a:ea typeface="+mn-lt"/>
                <a:cs typeface="+mn-lt"/>
              </a:rPr>
              <a:t> of the paper </a:t>
            </a:r>
            <a:r>
              <a:rPr lang="it-IT" err="1">
                <a:solidFill>
                  <a:schemeClr val="bg1"/>
                </a:solidFill>
                <a:ea typeface="+mn-lt"/>
                <a:cs typeface="+mn-lt"/>
              </a:rPr>
              <a:t>is</a:t>
            </a:r>
            <a:r>
              <a:rPr lang="it-IT">
                <a:solidFill>
                  <a:schemeClr val="bg1"/>
                </a:solidFill>
                <a:ea typeface="+mn-lt"/>
                <a:cs typeface="+mn-lt"/>
              </a:rPr>
              <a:t> 9.46±0.11</a:t>
            </a:r>
            <a:endParaRPr lang="it-IT">
              <a:solidFill>
                <a:schemeClr val="bg1"/>
              </a:solidFill>
            </a:endParaRPr>
          </a:p>
          <a:p>
            <a:pPr marL="0" indent="0">
              <a:buNone/>
            </a:pPr>
            <a:endParaRPr lang="it-IT">
              <a:cs typeface="Calibri"/>
            </a:endParaRPr>
          </a:p>
          <a:p>
            <a:pPr marL="0" indent="0">
              <a:buNone/>
            </a:pPr>
            <a:r>
              <a:rPr lang="it-IT">
                <a:solidFill>
                  <a:schemeClr val="bg1"/>
                </a:solidFill>
                <a:ea typeface="+mn-lt"/>
                <a:cs typeface="+mn-lt"/>
              </a:rPr>
              <a:t>the </a:t>
            </a:r>
            <a:r>
              <a:rPr lang="it-IT" b="1">
                <a:solidFill>
                  <a:schemeClr val="bg1"/>
                </a:solidFill>
                <a:ea typeface="+mn-lt"/>
                <a:cs typeface="+mn-lt"/>
              </a:rPr>
              <a:t>FID</a:t>
            </a:r>
            <a:r>
              <a:rPr lang="it-IT">
                <a:solidFill>
                  <a:schemeClr val="bg1"/>
                </a:solidFill>
                <a:ea typeface="+mn-lt"/>
                <a:cs typeface="+mn-lt"/>
              </a:rPr>
              <a:t> </a:t>
            </a:r>
            <a:r>
              <a:rPr lang="it-IT" err="1">
                <a:solidFill>
                  <a:schemeClr val="bg1"/>
                </a:solidFill>
                <a:ea typeface="+mn-lt"/>
                <a:cs typeface="+mn-lt"/>
              </a:rPr>
              <a:t>found</a:t>
            </a:r>
            <a:r>
              <a:rPr lang="it-IT">
                <a:solidFill>
                  <a:schemeClr val="bg1"/>
                </a:solidFill>
                <a:ea typeface="+mn-lt"/>
                <a:cs typeface="+mn-lt"/>
              </a:rPr>
              <a:t> by </a:t>
            </a:r>
            <a:r>
              <a:rPr lang="it-IT" err="1">
                <a:solidFill>
                  <a:schemeClr val="bg1"/>
                </a:solidFill>
                <a:ea typeface="+mn-lt"/>
                <a:cs typeface="+mn-lt"/>
              </a:rPr>
              <a:t>us</a:t>
            </a:r>
            <a:r>
              <a:rPr lang="it-IT">
                <a:solidFill>
                  <a:schemeClr val="bg1"/>
                </a:solidFill>
                <a:ea typeface="+mn-lt"/>
                <a:cs typeface="+mn-lt"/>
              </a:rPr>
              <a:t> </a:t>
            </a:r>
            <a:r>
              <a:rPr lang="it-IT" err="1">
                <a:solidFill>
                  <a:schemeClr val="bg1"/>
                </a:solidFill>
                <a:ea typeface="+mn-lt"/>
                <a:cs typeface="+mn-lt"/>
              </a:rPr>
              <a:t>is</a:t>
            </a:r>
            <a:r>
              <a:rPr lang="it-IT">
                <a:solidFill>
                  <a:schemeClr val="bg1"/>
                </a:solidFill>
                <a:ea typeface="+mn-lt"/>
                <a:cs typeface="+mn-lt"/>
              </a:rPr>
              <a:t> 44.47 </a:t>
            </a:r>
            <a:r>
              <a:rPr lang="it-IT" err="1">
                <a:solidFill>
                  <a:schemeClr val="bg1"/>
                </a:solidFill>
                <a:ea typeface="+mn-lt"/>
                <a:cs typeface="+mn-lt"/>
              </a:rPr>
              <a:t>compared</a:t>
            </a:r>
            <a:r>
              <a:rPr lang="it-IT">
                <a:solidFill>
                  <a:schemeClr val="bg1"/>
                </a:solidFill>
                <a:ea typeface="+mn-lt"/>
                <a:cs typeface="+mn-lt"/>
              </a:rPr>
              <a:t> to </a:t>
            </a:r>
            <a:r>
              <a:rPr lang="it-IT" err="1">
                <a:solidFill>
                  <a:schemeClr val="bg1"/>
                </a:solidFill>
                <a:ea typeface="+mn-lt"/>
                <a:cs typeface="+mn-lt"/>
              </a:rPr>
              <a:t>that</a:t>
            </a:r>
            <a:r>
              <a:rPr lang="it-IT">
                <a:solidFill>
                  <a:schemeClr val="bg1"/>
                </a:solidFill>
                <a:ea typeface="+mn-lt"/>
                <a:cs typeface="+mn-lt"/>
              </a:rPr>
              <a:t> of the study </a:t>
            </a:r>
            <a:r>
              <a:rPr lang="it-IT" err="1">
                <a:solidFill>
                  <a:schemeClr val="bg1"/>
                </a:solidFill>
                <a:ea typeface="+mn-lt"/>
                <a:cs typeface="+mn-lt"/>
              </a:rPr>
              <a:t>which</a:t>
            </a:r>
            <a:r>
              <a:rPr lang="it-IT">
                <a:solidFill>
                  <a:schemeClr val="bg1"/>
                </a:solidFill>
                <a:ea typeface="+mn-lt"/>
                <a:cs typeface="+mn-lt"/>
              </a:rPr>
              <a:t> </a:t>
            </a:r>
            <a:r>
              <a:rPr lang="it-IT" err="1">
                <a:solidFill>
                  <a:schemeClr val="bg1"/>
                </a:solidFill>
                <a:ea typeface="+mn-lt"/>
                <a:cs typeface="+mn-lt"/>
              </a:rPr>
              <a:t>is</a:t>
            </a:r>
            <a:r>
              <a:rPr lang="it-IT">
                <a:solidFill>
                  <a:schemeClr val="bg1"/>
                </a:solidFill>
                <a:ea typeface="+mn-lt"/>
                <a:cs typeface="+mn-lt"/>
              </a:rPr>
              <a:t> 3.17</a:t>
            </a:r>
            <a:endParaRPr lang="it-IT">
              <a:solidFill>
                <a:schemeClr val="bg1"/>
              </a:solidFill>
            </a:endParaRPr>
          </a:p>
          <a:p>
            <a:pPr marL="0" indent="0">
              <a:buNone/>
            </a:pPr>
            <a:br>
              <a:rPr lang="it-IT">
                <a:cs typeface="Calibri"/>
              </a:rPr>
            </a:br>
            <a:r>
              <a:rPr lang="it-IT">
                <a:solidFill>
                  <a:schemeClr val="bg1"/>
                </a:solidFill>
                <a:ea typeface="+mn-lt"/>
                <a:cs typeface="+mn-lt"/>
              </a:rPr>
              <a:t>The </a:t>
            </a:r>
            <a:r>
              <a:rPr lang="it-IT" err="1">
                <a:solidFill>
                  <a:schemeClr val="bg1"/>
                </a:solidFill>
                <a:ea typeface="+mn-lt"/>
                <a:cs typeface="+mn-lt"/>
              </a:rPr>
              <a:t>results</a:t>
            </a:r>
            <a:r>
              <a:rPr lang="it-IT">
                <a:solidFill>
                  <a:schemeClr val="bg1"/>
                </a:solidFill>
                <a:ea typeface="+mn-lt"/>
                <a:cs typeface="+mn-lt"/>
              </a:rPr>
              <a:t> </a:t>
            </a:r>
            <a:r>
              <a:rPr lang="it-IT" err="1">
                <a:solidFill>
                  <a:schemeClr val="bg1"/>
                </a:solidFill>
                <a:ea typeface="+mn-lt"/>
                <a:cs typeface="+mn-lt"/>
              </a:rPr>
              <a:t>that</a:t>
            </a:r>
            <a:r>
              <a:rPr lang="it-IT">
                <a:solidFill>
                  <a:schemeClr val="bg1"/>
                </a:solidFill>
                <a:ea typeface="+mn-lt"/>
                <a:cs typeface="+mn-lt"/>
              </a:rPr>
              <a:t> </a:t>
            </a:r>
            <a:r>
              <a:rPr lang="it-IT" err="1">
                <a:solidFill>
                  <a:schemeClr val="bg1"/>
                </a:solidFill>
                <a:ea typeface="+mn-lt"/>
                <a:cs typeface="+mn-lt"/>
              </a:rPr>
              <a:t>we</a:t>
            </a:r>
            <a:r>
              <a:rPr lang="it-IT">
                <a:solidFill>
                  <a:schemeClr val="bg1"/>
                </a:solidFill>
                <a:ea typeface="+mn-lt"/>
                <a:cs typeface="+mn-lt"/>
              </a:rPr>
              <a:t> </a:t>
            </a:r>
            <a:r>
              <a:rPr lang="it-IT" err="1">
                <a:solidFill>
                  <a:schemeClr val="bg1"/>
                </a:solidFill>
                <a:ea typeface="+mn-lt"/>
                <a:cs typeface="+mn-lt"/>
              </a:rPr>
              <a:t>obtain</a:t>
            </a:r>
            <a:r>
              <a:rPr lang="it-IT">
                <a:solidFill>
                  <a:schemeClr val="bg1"/>
                </a:solidFill>
                <a:ea typeface="+mn-lt"/>
                <a:cs typeface="+mn-lt"/>
              </a:rPr>
              <a:t> are far from </a:t>
            </a:r>
            <a:r>
              <a:rPr lang="it-IT" err="1">
                <a:solidFill>
                  <a:schemeClr val="bg1"/>
                </a:solidFill>
                <a:ea typeface="+mn-lt"/>
                <a:cs typeface="+mn-lt"/>
              </a:rPr>
              <a:t>those</a:t>
            </a:r>
            <a:r>
              <a:rPr lang="it-IT">
                <a:solidFill>
                  <a:schemeClr val="bg1"/>
                </a:solidFill>
                <a:ea typeface="+mn-lt"/>
                <a:cs typeface="+mn-lt"/>
              </a:rPr>
              <a:t> </a:t>
            </a:r>
            <a:r>
              <a:rPr lang="it-IT" err="1">
                <a:solidFill>
                  <a:schemeClr val="bg1"/>
                </a:solidFill>
                <a:ea typeface="+mn-lt"/>
                <a:cs typeface="+mn-lt"/>
              </a:rPr>
              <a:t>obtained</a:t>
            </a:r>
            <a:r>
              <a:rPr lang="it-IT">
                <a:solidFill>
                  <a:schemeClr val="bg1"/>
                </a:solidFill>
                <a:ea typeface="+mn-lt"/>
                <a:cs typeface="+mn-lt"/>
              </a:rPr>
              <a:t> in the study. </a:t>
            </a:r>
            <a:r>
              <a:rPr lang="it-IT" err="1">
                <a:solidFill>
                  <a:schemeClr val="bg1"/>
                </a:solidFill>
                <a:ea typeface="+mn-lt"/>
                <a:cs typeface="+mn-lt"/>
              </a:rPr>
              <a:t>Surely</a:t>
            </a:r>
            <a:r>
              <a:rPr lang="it-IT">
                <a:solidFill>
                  <a:schemeClr val="bg1"/>
                </a:solidFill>
                <a:ea typeface="+mn-lt"/>
                <a:cs typeface="+mn-lt"/>
              </a:rPr>
              <a:t> </a:t>
            </a:r>
            <a:r>
              <a:rPr lang="it-IT" err="1">
                <a:solidFill>
                  <a:schemeClr val="bg1"/>
                </a:solidFill>
                <a:ea typeface="+mn-lt"/>
                <a:cs typeface="+mn-lt"/>
              </a:rPr>
              <a:t>this</a:t>
            </a:r>
            <a:r>
              <a:rPr lang="it-IT">
                <a:solidFill>
                  <a:schemeClr val="bg1"/>
                </a:solidFill>
                <a:ea typeface="+mn-lt"/>
                <a:cs typeface="+mn-lt"/>
              </a:rPr>
              <a:t> </a:t>
            </a:r>
            <a:r>
              <a:rPr lang="it-IT" err="1">
                <a:solidFill>
                  <a:schemeClr val="bg1"/>
                </a:solidFill>
                <a:ea typeface="+mn-lt"/>
                <a:cs typeface="+mn-lt"/>
              </a:rPr>
              <a:t>is</a:t>
            </a:r>
            <a:r>
              <a:rPr lang="it-IT">
                <a:solidFill>
                  <a:schemeClr val="bg1"/>
                </a:solidFill>
                <a:ea typeface="+mn-lt"/>
                <a:cs typeface="+mn-lt"/>
              </a:rPr>
              <a:t> due to the </a:t>
            </a:r>
            <a:r>
              <a:rPr lang="it-IT" err="1">
                <a:solidFill>
                  <a:schemeClr val="bg1"/>
                </a:solidFill>
                <a:ea typeface="+mn-lt"/>
                <a:cs typeface="+mn-lt"/>
              </a:rPr>
              <a:t>fact</a:t>
            </a:r>
            <a:r>
              <a:rPr lang="it-IT">
                <a:solidFill>
                  <a:schemeClr val="bg1"/>
                </a:solidFill>
                <a:ea typeface="+mn-lt"/>
                <a:cs typeface="+mn-lt"/>
              </a:rPr>
              <a:t> </a:t>
            </a:r>
            <a:r>
              <a:rPr lang="it-IT" err="1">
                <a:solidFill>
                  <a:schemeClr val="bg1"/>
                </a:solidFill>
                <a:ea typeface="+mn-lt"/>
                <a:cs typeface="+mn-lt"/>
              </a:rPr>
              <a:t>that</a:t>
            </a:r>
            <a:r>
              <a:rPr lang="it-IT">
                <a:solidFill>
                  <a:schemeClr val="bg1"/>
                </a:solidFill>
                <a:ea typeface="+mn-lt"/>
                <a:cs typeface="+mn-lt"/>
              </a:rPr>
              <a:t> </a:t>
            </a:r>
            <a:r>
              <a:rPr lang="it-IT" err="1">
                <a:solidFill>
                  <a:schemeClr val="bg1"/>
                </a:solidFill>
                <a:ea typeface="+mn-lt"/>
                <a:cs typeface="+mn-lt"/>
              </a:rPr>
              <a:t>we</a:t>
            </a:r>
            <a:r>
              <a:rPr lang="it-IT">
                <a:solidFill>
                  <a:schemeClr val="bg1"/>
                </a:solidFill>
                <a:ea typeface="+mn-lt"/>
                <a:cs typeface="+mn-lt"/>
              </a:rPr>
              <a:t> </a:t>
            </a:r>
            <a:r>
              <a:rPr lang="it-IT" err="1">
                <a:solidFill>
                  <a:schemeClr val="bg1"/>
                </a:solidFill>
                <a:ea typeface="+mn-lt"/>
                <a:cs typeface="+mn-lt"/>
              </a:rPr>
              <a:t>did</a:t>
            </a:r>
            <a:r>
              <a:rPr lang="it-IT">
                <a:solidFill>
                  <a:schemeClr val="bg1"/>
                </a:solidFill>
                <a:ea typeface="+mn-lt"/>
                <a:cs typeface="+mn-lt"/>
              </a:rPr>
              <a:t> the training for just 100,000 steps</a:t>
            </a:r>
            <a:endParaRPr lang="it-IT">
              <a:solidFill>
                <a:schemeClr val="bg1"/>
              </a:solidFill>
              <a:cs typeface="Calibri"/>
            </a:endParaRPr>
          </a:p>
          <a:p>
            <a:pPr marL="0" indent="0">
              <a:buNone/>
            </a:pPr>
            <a:endParaRPr lang="it-IT">
              <a:cs typeface="Calibri"/>
            </a:endParaRPr>
          </a:p>
        </p:txBody>
      </p:sp>
      <p:pic>
        <p:nvPicPr>
          <p:cNvPr id="4" name="Immagine 4">
            <a:extLst>
              <a:ext uri="{FF2B5EF4-FFF2-40B4-BE49-F238E27FC236}">
                <a16:creationId xmlns:a16="http://schemas.microsoft.com/office/drawing/2014/main" id="{E053091E-D62C-F96E-B814-8188E622A2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41934" y="4743659"/>
            <a:ext cx="5874804" cy="685591"/>
          </a:xfrm>
          <a:prstGeom prst="rect">
            <a:avLst/>
          </a:prstGeom>
        </p:spPr>
      </p:pic>
      <p:pic>
        <p:nvPicPr>
          <p:cNvPr id="6" name="Immagine 6">
            <a:extLst>
              <a:ext uri="{FF2B5EF4-FFF2-40B4-BE49-F238E27FC236}">
                <a16:creationId xmlns:a16="http://schemas.microsoft.com/office/drawing/2014/main" id="{5B8C0733-8C43-0535-BD5E-ECD05EBECF39}"/>
              </a:ext>
            </a:extLst>
          </p:cNvPr>
          <p:cNvPicPr>
            <a:picLocks noChangeAspect="1"/>
          </p:cNvPicPr>
          <p:nvPr/>
        </p:nvPicPr>
        <p:blipFill>
          <a:blip r:embed="rId3"/>
          <a:stretch>
            <a:fillRect/>
          </a:stretch>
        </p:blipFill>
        <p:spPr>
          <a:xfrm>
            <a:off x="5644731" y="303787"/>
            <a:ext cx="5359717" cy="867908"/>
          </a:xfrm>
          <a:prstGeom prst="rect">
            <a:avLst/>
          </a:prstGeom>
        </p:spPr>
      </p:pic>
      <p:pic>
        <p:nvPicPr>
          <p:cNvPr id="7" name="Immagine 7">
            <a:extLst>
              <a:ext uri="{FF2B5EF4-FFF2-40B4-BE49-F238E27FC236}">
                <a16:creationId xmlns:a16="http://schemas.microsoft.com/office/drawing/2014/main" id="{D4A08EF3-2ABC-9D36-1877-3A00785EA7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79039" y="3472183"/>
            <a:ext cx="3193486" cy="825065"/>
          </a:xfrm>
          <a:prstGeom prst="rect">
            <a:avLst/>
          </a:prstGeom>
        </p:spPr>
      </p:pic>
    </p:spTree>
    <p:extLst>
      <p:ext uri="{BB962C8B-B14F-4D97-AF65-F5344CB8AC3E}">
        <p14:creationId xmlns:p14="http://schemas.microsoft.com/office/powerpoint/2010/main" val="3028144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10">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12">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4" name="Freeform: Shape 13">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14">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itolo 1">
            <a:extLst>
              <a:ext uri="{FF2B5EF4-FFF2-40B4-BE49-F238E27FC236}">
                <a16:creationId xmlns:a16="http://schemas.microsoft.com/office/drawing/2014/main" id="{226E1592-8DF7-8782-5DA7-99203C85F2A2}"/>
              </a:ext>
            </a:extLst>
          </p:cNvPr>
          <p:cNvSpPr>
            <a:spLocks noGrp="1"/>
          </p:cNvSpPr>
          <p:nvPr/>
        </p:nvSpPr>
        <p:spPr>
          <a:xfrm>
            <a:off x="1712915" y="1040400"/>
            <a:ext cx="7866060" cy="70788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700"/>
              <a:t>What are our opinions about this work?</a:t>
            </a:r>
          </a:p>
        </p:txBody>
      </p:sp>
      <p:grpSp>
        <p:nvGrpSpPr>
          <p:cNvPr id="45" name="Group 16">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8" name="Freeform: Shape 17">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18">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Segnaposto contenuto 2">
            <a:extLst>
              <a:ext uri="{FF2B5EF4-FFF2-40B4-BE49-F238E27FC236}">
                <a16:creationId xmlns:a16="http://schemas.microsoft.com/office/drawing/2014/main" id="{5F67F577-F997-FE93-A4A8-5626463737CB}"/>
              </a:ext>
            </a:extLst>
          </p:cNvPr>
          <p:cNvSpPr txBox="1">
            <a:spLocks/>
          </p:cNvSpPr>
          <p:nvPr/>
        </p:nvSpPr>
        <p:spPr>
          <a:xfrm>
            <a:off x="399738" y="2561770"/>
            <a:ext cx="11392524" cy="4296229"/>
          </a:xfrm>
          <a:prstGeom prst="rect">
            <a:avLst/>
          </a:prstGeom>
        </p:spPr>
        <p:txBody>
          <a:bodyPr vert="horz" lIns="91440" tIns="45720" rIns="91440" bIns="45720" rtlCol="0">
            <a:normAutofit fontScale="8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lnSpc>
                <a:spcPct val="90000"/>
              </a:lnSpc>
              <a:spcAft>
                <a:spcPts val="600"/>
              </a:spcAft>
            </a:pPr>
            <a:r>
              <a:rPr lang="en-US" sz="2200" b="1">
                <a:solidFill>
                  <a:schemeClr val="tx1">
                    <a:alpha val="80000"/>
                  </a:schemeClr>
                </a:solidFill>
              </a:rPr>
              <a:t>Pros</a:t>
            </a:r>
            <a:r>
              <a:rPr lang="en-US" sz="2200">
                <a:solidFill>
                  <a:schemeClr val="tx1">
                    <a:alpha val="80000"/>
                  </a:schemeClr>
                </a:solidFill>
              </a:rPr>
              <a:t>: </a:t>
            </a:r>
          </a:p>
          <a:p>
            <a:pPr indent="-228600" defTabSz="914400">
              <a:lnSpc>
                <a:spcPct val="90000"/>
              </a:lnSpc>
              <a:spcAft>
                <a:spcPts val="600"/>
              </a:spcAft>
              <a:buFont typeface="Arial" panose="020B0604020202020204" pitchFamily="34" charset="0"/>
              <a:buChar char="•"/>
            </a:pPr>
            <a:endParaRPr lang="en-US" sz="2200">
              <a:solidFill>
                <a:schemeClr val="tx1">
                  <a:alpha val="80000"/>
                </a:schemeClr>
              </a:solidFill>
            </a:endParaRPr>
          </a:p>
          <a:p>
            <a:pPr marL="342900" indent="-228600" defTabSz="914400">
              <a:lnSpc>
                <a:spcPct val="90000"/>
              </a:lnSpc>
              <a:spcAft>
                <a:spcPts val="600"/>
              </a:spcAft>
              <a:buFont typeface="Arial" panose="020B0604020202020204" pitchFamily="34" charset="0"/>
              <a:buChar char="•"/>
            </a:pPr>
            <a:r>
              <a:rPr lang="en-US" sz="2400">
                <a:solidFill>
                  <a:schemeClr val="tx1">
                    <a:alpha val="80000"/>
                  </a:schemeClr>
                </a:solidFill>
              </a:rPr>
              <a:t>the denoising diffusion model is very advanced and interesting, during the work we realized that the code files on </a:t>
            </a:r>
            <a:r>
              <a:rPr lang="en-US" sz="2400" err="1">
                <a:solidFill>
                  <a:schemeClr val="tx1">
                    <a:alpha val="80000"/>
                  </a:schemeClr>
                </a:solidFill>
              </a:rPr>
              <a:t>github</a:t>
            </a:r>
            <a:r>
              <a:rPr lang="en-US" sz="2400">
                <a:solidFill>
                  <a:schemeClr val="tx1">
                    <a:alpha val="80000"/>
                  </a:schemeClr>
                </a:solidFill>
              </a:rPr>
              <a:t> were daily maintained and updated. </a:t>
            </a:r>
          </a:p>
          <a:p>
            <a:pPr marL="285750" indent="-228600" defTabSz="914400">
              <a:lnSpc>
                <a:spcPct val="90000"/>
              </a:lnSpc>
              <a:spcAft>
                <a:spcPts val="600"/>
              </a:spcAft>
              <a:buFont typeface="Arial" panose="020B0604020202020204" pitchFamily="34" charset="0"/>
              <a:buChar char="•"/>
            </a:pPr>
            <a:endParaRPr lang="en-US" sz="2400">
              <a:solidFill>
                <a:schemeClr val="tx1">
                  <a:alpha val="80000"/>
                </a:schemeClr>
              </a:solidFill>
            </a:endParaRPr>
          </a:p>
          <a:p>
            <a:pPr marL="342900" indent="-228600" defTabSz="914400">
              <a:lnSpc>
                <a:spcPct val="90000"/>
              </a:lnSpc>
              <a:spcAft>
                <a:spcPts val="600"/>
              </a:spcAft>
              <a:buFont typeface="Arial" panose="020B0604020202020204" pitchFamily="34" charset="0"/>
              <a:buChar char="•"/>
            </a:pPr>
            <a:r>
              <a:rPr lang="en-US" sz="2400">
                <a:solidFill>
                  <a:schemeClr val="tx1">
                    <a:alpha val="80000"/>
                  </a:schemeClr>
                </a:solidFill>
              </a:rPr>
              <a:t>Despite being the state of the art there is so much excitement around this model, this has allowed us to find useful information in forums and sites</a:t>
            </a:r>
            <a:r>
              <a:rPr lang="en-US" sz="2200">
                <a:solidFill>
                  <a:schemeClr val="tx1">
                    <a:alpha val="80000"/>
                  </a:schemeClr>
                </a:solidFill>
              </a:rPr>
              <a:t>. </a:t>
            </a:r>
          </a:p>
          <a:p>
            <a:pPr indent="-228600" defTabSz="914400">
              <a:lnSpc>
                <a:spcPct val="90000"/>
              </a:lnSpc>
              <a:spcAft>
                <a:spcPts val="600"/>
              </a:spcAft>
              <a:buFont typeface="Arial" panose="020B0604020202020204" pitchFamily="34" charset="0"/>
              <a:buChar char="•"/>
            </a:pPr>
            <a:endParaRPr lang="en-US" sz="2200">
              <a:solidFill>
                <a:schemeClr val="tx1">
                  <a:alpha val="80000"/>
                </a:schemeClr>
              </a:solidFill>
            </a:endParaRPr>
          </a:p>
          <a:p>
            <a:pPr defTabSz="914400">
              <a:lnSpc>
                <a:spcPct val="90000"/>
              </a:lnSpc>
              <a:spcAft>
                <a:spcPts val="600"/>
              </a:spcAft>
            </a:pPr>
            <a:r>
              <a:rPr lang="en-US" sz="2200" b="1">
                <a:solidFill>
                  <a:schemeClr val="tx1">
                    <a:alpha val="80000"/>
                  </a:schemeClr>
                </a:solidFill>
              </a:rPr>
              <a:t>Cons</a:t>
            </a:r>
            <a:r>
              <a:rPr lang="en-US" sz="2200">
                <a:solidFill>
                  <a:schemeClr val="tx1">
                    <a:alpha val="80000"/>
                  </a:schemeClr>
                </a:solidFill>
              </a:rPr>
              <a:t>: </a:t>
            </a:r>
          </a:p>
          <a:p>
            <a:pPr indent="-228600" defTabSz="914400">
              <a:lnSpc>
                <a:spcPct val="90000"/>
              </a:lnSpc>
              <a:spcAft>
                <a:spcPts val="600"/>
              </a:spcAft>
              <a:buFont typeface="Arial" panose="020B0604020202020204" pitchFamily="34" charset="0"/>
              <a:buChar char="•"/>
            </a:pPr>
            <a:endParaRPr lang="en-US" sz="2200">
              <a:solidFill>
                <a:schemeClr val="tx1">
                  <a:alpha val="80000"/>
                </a:schemeClr>
              </a:solidFill>
            </a:endParaRPr>
          </a:p>
          <a:p>
            <a:pPr marL="342900" indent="-228600" defTabSz="914400">
              <a:lnSpc>
                <a:spcPct val="90000"/>
              </a:lnSpc>
              <a:spcAft>
                <a:spcPts val="600"/>
              </a:spcAft>
              <a:buFont typeface="Arial" panose="020B0604020202020204" pitchFamily="34" charset="0"/>
              <a:buChar char="•"/>
            </a:pPr>
            <a:r>
              <a:rPr lang="en-US" sz="2400">
                <a:solidFill>
                  <a:schemeClr val="tx1">
                    <a:alpha val="80000"/>
                  </a:schemeClr>
                </a:solidFill>
              </a:rPr>
              <a:t>On the other hand, we found the paper extremely complex. The authors of the study report many mathematical formulas and take for granted a lot of knowledge. </a:t>
            </a:r>
          </a:p>
          <a:p>
            <a:pPr marL="285750" indent="-228600" defTabSz="914400">
              <a:lnSpc>
                <a:spcPct val="90000"/>
              </a:lnSpc>
              <a:spcAft>
                <a:spcPts val="600"/>
              </a:spcAft>
              <a:buFont typeface="Arial" panose="020B0604020202020204" pitchFamily="34" charset="0"/>
              <a:buChar char="•"/>
            </a:pPr>
            <a:endParaRPr lang="en-US" sz="2400">
              <a:solidFill>
                <a:schemeClr val="tx1">
                  <a:alpha val="80000"/>
                </a:schemeClr>
              </a:solidFill>
            </a:endParaRPr>
          </a:p>
          <a:p>
            <a:pPr marL="342900" indent="-228600" defTabSz="914400">
              <a:lnSpc>
                <a:spcPct val="90000"/>
              </a:lnSpc>
              <a:spcAft>
                <a:spcPts val="600"/>
              </a:spcAft>
              <a:buFont typeface="Arial" panose="020B0604020202020204" pitchFamily="34" charset="0"/>
              <a:buChar char="•"/>
            </a:pPr>
            <a:r>
              <a:rPr lang="en-US" sz="2400">
                <a:solidFill>
                  <a:schemeClr val="tx1">
                    <a:alpha val="80000"/>
                  </a:schemeClr>
                </a:solidFill>
              </a:rPr>
              <a:t>the model code was initially difficult to approach because it was complex and divided into several files. One of the main problem is the absence of comments, so for example there are a lot of functions where parameters have generic names (like x, t, a, </a:t>
            </a:r>
            <a:r>
              <a:rPr lang="en-US" sz="2400" err="1">
                <a:solidFill>
                  <a:schemeClr val="tx1">
                    <a:alpha val="80000"/>
                  </a:schemeClr>
                </a:solidFill>
              </a:rPr>
              <a:t>etc</a:t>
            </a:r>
            <a:r>
              <a:rPr lang="en-US" sz="2400">
                <a:solidFill>
                  <a:schemeClr val="tx1">
                    <a:alpha val="80000"/>
                  </a:schemeClr>
                </a:solidFill>
              </a:rPr>
              <a:t>) without any explanation</a:t>
            </a:r>
          </a:p>
          <a:p>
            <a:pPr defTabSz="914400">
              <a:lnSpc>
                <a:spcPct val="90000"/>
              </a:lnSpc>
              <a:spcAft>
                <a:spcPts val="600"/>
              </a:spcAft>
            </a:pPr>
            <a:endParaRPr lang="en-US" sz="800">
              <a:solidFill>
                <a:schemeClr val="tx1">
                  <a:alpha val="80000"/>
                </a:schemeClr>
              </a:solidFill>
            </a:endParaRPr>
          </a:p>
          <a:p>
            <a:pPr indent="-228600" defTabSz="914400">
              <a:lnSpc>
                <a:spcPct val="90000"/>
              </a:lnSpc>
              <a:spcAft>
                <a:spcPts val="600"/>
              </a:spcAft>
              <a:buFont typeface="Arial" panose="020B0604020202020204" pitchFamily="34" charset="0"/>
              <a:buChar char="•"/>
            </a:pPr>
            <a:endParaRPr lang="en-US" sz="800">
              <a:solidFill>
                <a:schemeClr val="tx1">
                  <a:alpha val="80000"/>
                </a:schemeClr>
              </a:solidFill>
            </a:endParaRPr>
          </a:p>
          <a:p>
            <a:pPr indent="-228600" defTabSz="914400">
              <a:lnSpc>
                <a:spcPct val="90000"/>
              </a:lnSpc>
              <a:spcAft>
                <a:spcPts val="600"/>
              </a:spcAft>
              <a:buFont typeface="Arial" panose="020B0604020202020204" pitchFamily="34" charset="0"/>
              <a:buChar char="•"/>
            </a:pPr>
            <a:endParaRPr lang="en-US" sz="800">
              <a:solidFill>
                <a:schemeClr val="tx1">
                  <a:alpha val="80000"/>
                </a:schemeClr>
              </a:solidFill>
            </a:endParaRPr>
          </a:p>
        </p:txBody>
      </p:sp>
      <p:sp>
        <p:nvSpPr>
          <p:cNvPr id="6" name="Segnaposto contenuto 2">
            <a:extLst>
              <a:ext uri="{FF2B5EF4-FFF2-40B4-BE49-F238E27FC236}">
                <a16:creationId xmlns:a16="http://schemas.microsoft.com/office/drawing/2014/main" id="{A78963D9-4368-5E23-DA1A-B6971B85610D}"/>
              </a:ext>
            </a:extLst>
          </p:cNvPr>
          <p:cNvSpPr txBox="1">
            <a:spLocks/>
          </p:cNvSpPr>
          <p:nvPr/>
        </p:nvSpPr>
        <p:spPr>
          <a:xfrm>
            <a:off x="4964861" y="2495609"/>
            <a:ext cx="3530360" cy="3416809"/>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600"/>
              </a:spcAft>
            </a:pPr>
            <a:endParaRPr lang="it-IT">
              <a:cs typeface="Calibri"/>
            </a:endParaRPr>
          </a:p>
          <a:p>
            <a:pPr algn="ctr">
              <a:spcAft>
                <a:spcPts val="600"/>
              </a:spcAft>
            </a:pPr>
            <a:endParaRPr lang="it-IT">
              <a:cs typeface="Calibri"/>
            </a:endParaRPr>
          </a:p>
        </p:txBody>
      </p:sp>
      <p:pic>
        <p:nvPicPr>
          <p:cNvPr id="9" name="Immagine 9">
            <a:extLst>
              <a:ext uri="{FF2B5EF4-FFF2-40B4-BE49-F238E27FC236}">
                <a16:creationId xmlns:a16="http://schemas.microsoft.com/office/drawing/2014/main" id="{7A802874-1D34-A862-2C97-B1EDCF524DCC}"/>
              </a:ext>
            </a:extLst>
          </p:cNvPr>
          <p:cNvPicPr>
            <a:picLocks noChangeAspect="1"/>
          </p:cNvPicPr>
          <p:nvPr/>
        </p:nvPicPr>
        <p:blipFill>
          <a:blip r:embed="rId3"/>
          <a:stretch>
            <a:fillRect/>
          </a:stretch>
        </p:blipFill>
        <p:spPr>
          <a:xfrm>
            <a:off x="1134913" y="4556724"/>
            <a:ext cx="318279" cy="308754"/>
          </a:xfrm>
          <a:prstGeom prst="rect">
            <a:avLst/>
          </a:prstGeom>
        </p:spPr>
      </p:pic>
      <p:pic>
        <p:nvPicPr>
          <p:cNvPr id="10" name="Immagine 11">
            <a:extLst>
              <a:ext uri="{FF2B5EF4-FFF2-40B4-BE49-F238E27FC236}">
                <a16:creationId xmlns:a16="http://schemas.microsoft.com/office/drawing/2014/main" id="{F17DF32E-874C-0BD0-D46B-806D1EA5EFB6}"/>
              </a:ext>
            </a:extLst>
          </p:cNvPr>
          <p:cNvPicPr>
            <a:picLocks noChangeAspect="1"/>
          </p:cNvPicPr>
          <p:nvPr/>
        </p:nvPicPr>
        <p:blipFill>
          <a:blip r:embed="rId4"/>
          <a:stretch>
            <a:fillRect/>
          </a:stretch>
        </p:blipFill>
        <p:spPr>
          <a:xfrm>
            <a:off x="1134014" y="2499863"/>
            <a:ext cx="289345" cy="289345"/>
          </a:xfrm>
          <a:prstGeom prst="rect">
            <a:avLst/>
          </a:prstGeom>
        </p:spPr>
      </p:pic>
    </p:spTree>
    <p:extLst>
      <p:ext uri="{BB962C8B-B14F-4D97-AF65-F5344CB8AC3E}">
        <p14:creationId xmlns:p14="http://schemas.microsoft.com/office/powerpoint/2010/main" val="331211608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Freeform: Shape 14">
            <a:extLst>
              <a:ext uri="{FF2B5EF4-FFF2-40B4-BE49-F238E27FC236}">
                <a16:creationId xmlns:a16="http://schemas.microsoft.com/office/drawing/2014/main" id="{31CE7A08-2184-4B99-ABC0-B40CD1D3F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olo 1">
            <a:extLst>
              <a:ext uri="{FF2B5EF4-FFF2-40B4-BE49-F238E27FC236}">
                <a16:creationId xmlns:a16="http://schemas.microsoft.com/office/drawing/2014/main" id="{989127A9-C609-ADE7-EA96-AA87603C9116}"/>
              </a:ext>
            </a:extLst>
          </p:cNvPr>
          <p:cNvSpPr>
            <a:spLocks noGrp="1"/>
          </p:cNvSpPr>
          <p:nvPr>
            <p:ph type="title"/>
          </p:nvPr>
        </p:nvSpPr>
        <p:spPr>
          <a:xfrm>
            <a:off x="214333" y="3760395"/>
            <a:ext cx="3826286" cy="3215373"/>
          </a:xfrm>
        </p:spPr>
        <p:txBody>
          <a:bodyPr>
            <a:normAutofit/>
          </a:bodyPr>
          <a:lstStyle/>
          <a:p>
            <a:pPr algn="ctr"/>
            <a:r>
              <a:rPr lang="it-IT" sz="5400" b="1" err="1">
                <a:solidFill>
                  <a:schemeClr val="bg1"/>
                </a:solidFill>
                <a:ea typeface="+mj-lt"/>
                <a:cs typeface="+mj-lt"/>
              </a:rPr>
              <a:t>What</a:t>
            </a:r>
            <a:r>
              <a:rPr lang="it-IT" sz="5400" b="1">
                <a:solidFill>
                  <a:schemeClr val="bg1"/>
                </a:solidFill>
                <a:ea typeface="+mj-lt"/>
                <a:cs typeface="+mj-lt"/>
              </a:rPr>
              <a:t> </a:t>
            </a:r>
            <a:r>
              <a:rPr lang="it-IT" sz="5400" b="1" err="1">
                <a:solidFill>
                  <a:schemeClr val="bg1"/>
                </a:solidFill>
                <a:ea typeface="+mj-lt"/>
                <a:cs typeface="+mj-lt"/>
              </a:rPr>
              <a:t>is</a:t>
            </a:r>
            <a:r>
              <a:rPr lang="it-IT" sz="5400" b="1">
                <a:solidFill>
                  <a:schemeClr val="bg1"/>
                </a:solidFill>
                <a:ea typeface="+mj-lt"/>
                <a:cs typeface="+mj-lt"/>
              </a:rPr>
              <a:t> a </a:t>
            </a:r>
            <a:r>
              <a:rPr lang="it-IT" sz="5400" b="1" err="1">
                <a:solidFill>
                  <a:schemeClr val="bg1"/>
                </a:solidFill>
                <a:ea typeface="+mj-lt"/>
                <a:cs typeface="+mj-lt"/>
              </a:rPr>
              <a:t>diffusion</a:t>
            </a:r>
            <a:r>
              <a:rPr lang="it-IT" sz="5400" b="1">
                <a:solidFill>
                  <a:schemeClr val="bg1"/>
                </a:solidFill>
                <a:ea typeface="+mj-lt"/>
                <a:cs typeface="+mj-lt"/>
              </a:rPr>
              <a:t> model?</a:t>
            </a:r>
            <a:endParaRPr lang="it-IT" sz="5400">
              <a:solidFill>
                <a:schemeClr val="bg1"/>
              </a:solidFill>
            </a:endParaRPr>
          </a:p>
        </p:txBody>
      </p:sp>
      <p:sp>
        <p:nvSpPr>
          <p:cNvPr id="17" name="Freeform: Shape 16">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Shape 22">
            <a:extLst>
              <a:ext uri="{FF2B5EF4-FFF2-40B4-BE49-F238E27FC236}">
                <a16:creationId xmlns:a16="http://schemas.microsoft.com/office/drawing/2014/main" id="{2552FC29-9118-466F-940E-80C84EFDF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egnaposto contenuto 5">
            <a:extLst>
              <a:ext uri="{FF2B5EF4-FFF2-40B4-BE49-F238E27FC236}">
                <a16:creationId xmlns:a16="http://schemas.microsoft.com/office/drawing/2014/main" id="{04B00A14-E746-8C35-1A0C-42C8EB837F4B}"/>
              </a:ext>
            </a:extLst>
          </p:cNvPr>
          <p:cNvSpPr>
            <a:spLocks noGrp="1"/>
          </p:cNvSpPr>
          <p:nvPr>
            <p:ph idx="1"/>
          </p:nvPr>
        </p:nvSpPr>
        <p:spPr>
          <a:xfrm>
            <a:off x="4174093" y="481206"/>
            <a:ext cx="5317814" cy="6220394"/>
          </a:xfrm>
        </p:spPr>
        <p:txBody>
          <a:bodyPr vert="horz" lIns="91440" tIns="45720" rIns="91440" bIns="45720" rtlCol="0" anchor="t">
            <a:noAutofit/>
          </a:bodyPr>
          <a:lstStyle/>
          <a:p>
            <a:pPr marL="0" indent="0">
              <a:buNone/>
            </a:pPr>
            <a:r>
              <a:rPr lang="it-IT" sz="2400">
                <a:solidFill>
                  <a:schemeClr val="bg1"/>
                </a:solidFill>
                <a:ea typeface="+mn-lt"/>
                <a:cs typeface="+mn-lt"/>
              </a:rPr>
              <a:t>A </a:t>
            </a:r>
            <a:r>
              <a:rPr lang="it-IT" sz="2400" err="1">
                <a:solidFill>
                  <a:schemeClr val="bg1"/>
                </a:solidFill>
                <a:ea typeface="+mn-lt"/>
                <a:cs typeface="+mn-lt"/>
              </a:rPr>
              <a:t>denoising</a:t>
            </a:r>
            <a:r>
              <a:rPr lang="it-IT" sz="2400">
                <a:solidFill>
                  <a:schemeClr val="bg1"/>
                </a:solidFill>
                <a:ea typeface="+mn-lt"/>
                <a:cs typeface="+mn-lt"/>
              </a:rPr>
              <a:t> </a:t>
            </a:r>
            <a:r>
              <a:rPr lang="it-IT" sz="2400" err="1">
                <a:solidFill>
                  <a:schemeClr val="bg1"/>
                </a:solidFill>
                <a:ea typeface="+mn-lt"/>
                <a:cs typeface="+mn-lt"/>
              </a:rPr>
              <a:t>diffusion</a:t>
            </a:r>
            <a:r>
              <a:rPr lang="it-IT" sz="2400">
                <a:solidFill>
                  <a:schemeClr val="bg1"/>
                </a:solidFill>
                <a:ea typeface="+mn-lt"/>
                <a:cs typeface="+mn-lt"/>
              </a:rPr>
              <a:t> model </a:t>
            </a:r>
            <a:r>
              <a:rPr lang="it-IT" sz="2400" err="1">
                <a:solidFill>
                  <a:schemeClr val="bg1"/>
                </a:solidFill>
                <a:ea typeface="+mn-lt"/>
                <a:cs typeface="+mn-lt"/>
              </a:rPr>
              <a:t>convert</a:t>
            </a:r>
            <a:r>
              <a:rPr lang="it-IT" sz="2400">
                <a:solidFill>
                  <a:schemeClr val="bg1"/>
                </a:solidFill>
                <a:ea typeface="+mn-lt"/>
                <a:cs typeface="+mn-lt"/>
              </a:rPr>
              <a:t> </a:t>
            </a:r>
            <a:r>
              <a:rPr lang="it-IT" sz="2400" err="1">
                <a:solidFill>
                  <a:schemeClr val="bg1"/>
                </a:solidFill>
                <a:ea typeface="+mn-lt"/>
                <a:cs typeface="+mn-lt"/>
              </a:rPr>
              <a:t>noise</a:t>
            </a:r>
            <a:r>
              <a:rPr lang="it-IT" sz="2400">
                <a:solidFill>
                  <a:schemeClr val="bg1"/>
                </a:solidFill>
                <a:ea typeface="+mn-lt"/>
                <a:cs typeface="+mn-lt"/>
              </a:rPr>
              <a:t> from some </a:t>
            </a:r>
            <a:r>
              <a:rPr lang="it-IT" sz="2400" err="1">
                <a:solidFill>
                  <a:schemeClr val="bg1"/>
                </a:solidFill>
                <a:ea typeface="+mn-lt"/>
                <a:cs typeface="+mn-lt"/>
              </a:rPr>
              <a:t>simple</a:t>
            </a:r>
            <a:r>
              <a:rPr lang="it-IT" sz="2400">
                <a:solidFill>
                  <a:schemeClr val="bg1"/>
                </a:solidFill>
                <a:ea typeface="+mn-lt"/>
                <a:cs typeface="+mn-lt"/>
              </a:rPr>
              <a:t> </a:t>
            </a:r>
            <a:r>
              <a:rPr lang="it-IT" sz="2400" err="1">
                <a:solidFill>
                  <a:schemeClr val="bg1"/>
                </a:solidFill>
                <a:ea typeface="+mn-lt"/>
                <a:cs typeface="+mn-lt"/>
              </a:rPr>
              <a:t>distribution</a:t>
            </a:r>
            <a:r>
              <a:rPr lang="it-IT" sz="2400">
                <a:solidFill>
                  <a:schemeClr val="bg1"/>
                </a:solidFill>
                <a:ea typeface="+mn-lt"/>
                <a:cs typeface="+mn-lt"/>
              </a:rPr>
              <a:t> to a data sample. </a:t>
            </a:r>
            <a:r>
              <a:rPr lang="it-IT" sz="2400" err="1">
                <a:solidFill>
                  <a:schemeClr val="bg1"/>
                </a:solidFill>
                <a:ea typeface="+mn-lt"/>
                <a:cs typeface="+mn-lt"/>
              </a:rPr>
              <a:t>This</a:t>
            </a:r>
            <a:r>
              <a:rPr lang="it-IT" sz="2400">
                <a:solidFill>
                  <a:schemeClr val="bg1"/>
                </a:solidFill>
                <a:ea typeface="+mn-lt"/>
                <a:cs typeface="+mn-lt"/>
              </a:rPr>
              <a:t> </a:t>
            </a:r>
            <a:r>
              <a:rPr lang="it-IT" sz="2400" err="1">
                <a:solidFill>
                  <a:schemeClr val="bg1"/>
                </a:solidFill>
                <a:ea typeface="+mn-lt"/>
                <a:cs typeface="+mn-lt"/>
              </a:rPr>
              <a:t>type</a:t>
            </a:r>
            <a:r>
              <a:rPr lang="it-IT" sz="2400">
                <a:solidFill>
                  <a:schemeClr val="bg1"/>
                </a:solidFill>
                <a:ea typeface="+mn-lt"/>
                <a:cs typeface="+mn-lt"/>
              </a:rPr>
              <a:t> of model </a:t>
            </a:r>
            <a:r>
              <a:rPr lang="it-IT" sz="2400" err="1">
                <a:solidFill>
                  <a:schemeClr val="bg1"/>
                </a:solidFill>
                <a:ea typeface="+mn-lt"/>
                <a:cs typeface="+mn-lt"/>
              </a:rPr>
              <a:t>is</a:t>
            </a:r>
            <a:r>
              <a:rPr lang="it-IT" sz="2400">
                <a:solidFill>
                  <a:schemeClr val="bg1"/>
                </a:solidFill>
                <a:ea typeface="+mn-lt"/>
                <a:cs typeface="+mn-lt"/>
              </a:rPr>
              <a:t> a </a:t>
            </a:r>
            <a:r>
              <a:rPr lang="it-IT" sz="2400" err="1">
                <a:solidFill>
                  <a:schemeClr val="bg1"/>
                </a:solidFill>
                <a:ea typeface="+mn-lt"/>
                <a:cs typeface="+mn-lt"/>
              </a:rPr>
              <a:t>parameterized</a:t>
            </a:r>
            <a:r>
              <a:rPr lang="it-IT" sz="2400">
                <a:solidFill>
                  <a:schemeClr val="bg1"/>
                </a:solidFill>
                <a:ea typeface="+mn-lt"/>
                <a:cs typeface="+mn-lt"/>
              </a:rPr>
              <a:t> Markov chain </a:t>
            </a:r>
            <a:r>
              <a:rPr lang="it-IT" sz="2400" err="1">
                <a:solidFill>
                  <a:schemeClr val="bg1"/>
                </a:solidFill>
                <a:ea typeface="+mn-lt"/>
                <a:cs typeface="+mn-lt"/>
              </a:rPr>
              <a:t>trained</a:t>
            </a:r>
            <a:r>
              <a:rPr lang="it-IT" sz="2400">
                <a:solidFill>
                  <a:schemeClr val="bg1"/>
                </a:solidFill>
                <a:ea typeface="+mn-lt"/>
                <a:cs typeface="+mn-lt"/>
              </a:rPr>
              <a:t> </a:t>
            </a:r>
            <a:r>
              <a:rPr lang="it-IT" sz="2400" err="1">
                <a:solidFill>
                  <a:schemeClr val="bg1"/>
                </a:solidFill>
                <a:ea typeface="+mn-lt"/>
                <a:cs typeface="+mn-lt"/>
              </a:rPr>
              <a:t>using</a:t>
            </a:r>
            <a:r>
              <a:rPr lang="it-IT" sz="2400">
                <a:solidFill>
                  <a:schemeClr val="bg1"/>
                </a:solidFill>
                <a:ea typeface="+mn-lt"/>
                <a:cs typeface="+mn-lt"/>
              </a:rPr>
              <a:t> </a:t>
            </a:r>
            <a:r>
              <a:rPr lang="it-IT" sz="2400" err="1">
                <a:solidFill>
                  <a:schemeClr val="bg1"/>
                </a:solidFill>
                <a:ea typeface="+mn-lt"/>
                <a:cs typeface="+mn-lt"/>
              </a:rPr>
              <a:t>variational</a:t>
            </a:r>
            <a:r>
              <a:rPr lang="it-IT" sz="2400">
                <a:solidFill>
                  <a:schemeClr val="bg1"/>
                </a:solidFill>
                <a:ea typeface="+mn-lt"/>
                <a:cs typeface="+mn-lt"/>
              </a:rPr>
              <a:t> </a:t>
            </a:r>
            <a:r>
              <a:rPr lang="it-IT" sz="2400" err="1">
                <a:solidFill>
                  <a:schemeClr val="bg1"/>
                </a:solidFill>
                <a:ea typeface="+mn-lt"/>
                <a:cs typeface="+mn-lt"/>
              </a:rPr>
              <a:t>inference</a:t>
            </a:r>
            <a:r>
              <a:rPr lang="it-IT" sz="2400">
                <a:solidFill>
                  <a:schemeClr val="bg1"/>
                </a:solidFill>
                <a:ea typeface="+mn-lt"/>
                <a:cs typeface="+mn-lt"/>
              </a:rPr>
              <a:t> to produce samples matching the data after finite time. The set-up </a:t>
            </a:r>
            <a:r>
              <a:rPr lang="it-IT" sz="2400" err="1">
                <a:solidFill>
                  <a:schemeClr val="bg1"/>
                </a:solidFill>
                <a:ea typeface="+mn-lt"/>
                <a:cs typeface="+mn-lt"/>
              </a:rPr>
              <a:t>consists</a:t>
            </a:r>
            <a:r>
              <a:rPr lang="it-IT" sz="2400">
                <a:solidFill>
                  <a:schemeClr val="bg1"/>
                </a:solidFill>
                <a:ea typeface="+mn-lt"/>
                <a:cs typeface="+mn-lt"/>
              </a:rPr>
              <a:t> of 2 </a:t>
            </a:r>
            <a:r>
              <a:rPr lang="it-IT" sz="2400" err="1">
                <a:solidFill>
                  <a:schemeClr val="bg1"/>
                </a:solidFill>
                <a:ea typeface="+mn-lt"/>
                <a:cs typeface="+mn-lt"/>
              </a:rPr>
              <a:t>processes</a:t>
            </a:r>
            <a:r>
              <a:rPr lang="it-IT" sz="2400">
                <a:solidFill>
                  <a:schemeClr val="bg1"/>
                </a:solidFill>
                <a:ea typeface="+mn-lt"/>
                <a:cs typeface="+mn-lt"/>
              </a:rPr>
              <a:t>:</a:t>
            </a:r>
            <a:endParaRPr lang="it-IT" sz="2400">
              <a:solidFill>
                <a:schemeClr val="bg1"/>
              </a:solidFill>
              <a:cs typeface="Calibri"/>
            </a:endParaRPr>
          </a:p>
          <a:p>
            <a:r>
              <a:rPr lang="it-IT" sz="2400">
                <a:solidFill>
                  <a:schemeClr val="bg1"/>
                </a:solidFill>
                <a:ea typeface="+mn-lt"/>
                <a:cs typeface="+mn-lt"/>
              </a:rPr>
              <a:t>a </a:t>
            </a:r>
            <a:r>
              <a:rPr lang="it-IT" sz="2400" err="1">
                <a:solidFill>
                  <a:schemeClr val="bg1"/>
                </a:solidFill>
                <a:ea typeface="+mn-lt"/>
                <a:cs typeface="+mn-lt"/>
              </a:rPr>
              <a:t>fixed</a:t>
            </a:r>
            <a:r>
              <a:rPr lang="it-IT" sz="2400">
                <a:solidFill>
                  <a:schemeClr val="bg1"/>
                </a:solidFill>
                <a:ea typeface="+mn-lt"/>
                <a:cs typeface="+mn-lt"/>
              </a:rPr>
              <a:t> (or </a:t>
            </a:r>
            <a:r>
              <a:rPr lang="it-IT" sz="2400" err="1">
                <a:solidFill>
                  <a:schemeClr val="bg1"/>
                </a:solidFill>
                <a:ea typeface="+mn-lt"/>
                <a:cs typeface="+mn-lt"/>
              </a:rPr>
              <a:t>predefined</a:t>
            </a:r>
            <a:r>
              <a:rPr lang="it-IT" sz="2400">
                <a:solidFill>
                  <a:schemeClr val="bg1"/>
                </a:solidFill>
                <a:ea typeface="+mn-lt"/>
                <a:cs typeface="+mn-lt"/>
              </a:rPr>
              <a:t>) </a:t>
            </a:r>
            <a:r>
              <a:rPr lang="it-IT" sz="2400" b="1" err="1">
                <a:solidFill>
                  <a:schemeClr val="bg1"/>
                </a:solidFill>
                <a:ea typeface="+mn-lt"/>
                <a:cs typeface="+mn-lt"/>
              </a:rPr>
              <a:t>forward</a:t>
            </a:r>
            <a:r>
              <a:rPr lang="it-IT" sz="2400" b="1">
                <a:solidFill>
                  <a:schemeClr val="bg1"/>
                </a:solidFill>
                <a:ea typeface="+mn-lt"/>
                <a:cs typeface="+mn-lt"/>
              </a:rPr>
              <a:t> </a:t>
            </a:r>
            <a:r>
              <a:rPr lang="it-IT" sz="2400" b="1" err="1">
                <a:solidFill>
                  <a:schemeClr val="bg1"/>
                </a:solidFill>
                <a:ea typeface="+mn-lt"/>
                <a:cs typeface="+mn-lt"/>
              </a:rPr>
              <a:t>diffusion</a:t>
            </a:r>
            <a:r>
              <a:rPr lang="it-IT" sz="2400" b="1">
                <a:solidFill>
                  <a:schemeClr val="bg1"/>
                </a:solidFill>
                <a:ea typeface="+mn-lt"/>
                <a:cs typeface="+mn-lt"/>
              </a:rPr>
              <a:t> </a:t>
            </a:r>
            <a:r>
              <a:rPr lang="it-IT" sz="2400" b="1" err="1">
                <a:solidFill>
                  <a:schemeClr val="bg1"/>
                </a:solidFill>
                <a:ea typeface="+mn-lt"/>
                <a:cs typeface="+mn-lt"/>
              </a:rPr>
              <a:t>process</a:t>
            </a:r>
            <a:r>
              <a:rPr lang="it-IT" sz="2400" b="1">
                <a:solidFill>
                  <a:schemeClr val="bg1"/>
                </a:solidFill>
                <a:ea typeface="+mn-lt"/>
                <a:cs typeface="+mn-lt"/>
              </a:rPr>
              <a:t> </a:t>
            </a:r>
            <a:r>
              <a:rPr lang="it-IT" sz="2400" b="1" i="1">
                <a:solidFill>
                  <a:schemeClr val="bg1"/>
                </a:solidFill>
                <a:ea typeface="+mn-lt"/>
                <a:cs typeface="+mn-lt"/>
              </a:rPr>
              <a:t>q</a:t>
            </a:r>
            <a:r>
              <a:rPr lang="it-IT" sz="2400">
                <a:solidFill>
                  <a:schemeClr val="bg1"/>
                </a:solidFill>
                <a:ea typeface="+mn-lt"/>
                <a:cs typeface="+mn-lt"/>
              </a:rPr>
              <a:t> of </a:t>
            </a:r>
            <a:r>
              <a:rPr lang="it-IT" sz="2400" err="1">
                <a:solidFill>
                  <a:schemeClr val="bg1"/>
                </a:solidFill>
                <a:ea typeface="+mn-lt"/>
                <a:cs typeface="+mn-lt"/>
              </a:rPr>
              <a:t>our</a:t>
            </a:r>
            <a:r>
              <a:rPr lang="it-IT" sz="2400">
                <a:solidFill>
                  <a:schemeClr val="bg1"/>
                </a:solidFill>
                <a:ea typeface="+mn-lt"/>
                <a:cs typeface="+mn-lt"/>
              </a:rPr>
              <a:t> </a:t>
            </a:r>
            <a:r>
              <a:rPr lang="it-IT" sz="2400" err="1">
                <a:solidFill>
                  <a:schemeClr val="bg1"/>
                </a:solidFill>
                <a:ea typeface="+mn-lt"/>
                <a:cs typeface="+mn-lt"/>
              </a:rPr>
              <a:t>choosing</a:t>
            </a:r>
            <a:r>
              <a:rPr lang="it-IT" sz="2400">
                <a:solidFill>
                  <a:schemeClr val="bg1"/>
                </a:solidFill>
                <a:ea typeface="+mn-lt"/>
                <a:cs typeface="+mn-lt"/>
              </a:rPr>
              <a:t>, </a:t>
            </a:r>
            <a:r>
              <a:rPr lang="it-IT" sz="2400" err="1">
                <a:solidFill>
                  <a:schemeClr val="bg1"/>
                </a:solidFill>
                <a:ea typeface="+mn-lt"/>
                <a:cs typeface="+mn-lt"/>
              </a:rPr>
              <a:t>that</a:t>
            </a:r>
            <a:r>
              <a:rPr lang="it-IT" sz="2400">
                <a:solidFill>
                  <a:schemeClr val="bg1"/>
                </a:solidFill>
                <a:ea typeface="+mn-lt"/>
                <a:cs typeface="+mn-lt"/>
              </a:rPr>
              <a:t> </a:t>
            </a:r>
            <a:r>
              <a:rPr lang="it-IT" sz="2400" err="1">
                <a:solidFill>
                  <a:schemeClr val="bg1"/>
                </a:solidFill>
                <a:ea typeface="+mn-lt"/>
                <a:cs typeface="+mn-lt"/>
              </a:rPr>
              <a:t>gradually</a:t>
            </a:r>
            <a:r>
              <a:rPr lang="it-IT" sz="2400">
                <a:solidFill>
                  <a:schemeClr val="bg1"/>
                </a:solidFill>
                <a:ea typeface="+mn-lt"/>
                <a:cs typeface="+mn-lt"/>
              </a:rPr>
              <a:t> </a:t>
            </a:r>
            <a:r>
              <a:rPr lang="it-IT" sz="2400" err="1">
                <a:solidFill>
                  <a:schemeClr val="bg1"/>
                </a:solidFill>
                <a:ea typeface="+mn-lt"/>
                <a:cs typeface="+mn-lt"/>
              </a:rPr>
              <a:t>adds</a:t>
            </a:r>
            <a:r>
              <a:rPr lang="it-IT" sz="2400">
                <a:solidFill>
                  <a:schemeClr val="bg1"/>
                </a:solidFill>
                <a:ea typeface="+mn-lt"/>
                <a:cs typeface="+mn-lt"/>
              </a:rPr>
              <a:t> </a:t>
            </a:r>
            <a:r>
              <a:rPr lang="it-IT" sz="2400" err="1">
                <a:solidFill>
                  <a:schemeClr val="bg1"/>
                </a:solidFill>
                <a:ea typeface="+mn-lt"/>
                <a:cs typeface="+mn-lt"/>
              </a:rPr>
              <a:t>Gaussian</a:t>
            </a:r>
            <a:r>
              <a:rPr lang="it-IT" sz="2400">
                <a:solidFill>
                  <a:schemeClr val="bg1"/>
                </a:solidFill>
                <a:ea typeface="+mn-lt"/>
                <a:cs typeface="+mn-lt"/>
              </a:rPr>
              <a:t> </a:t>
            </a:r>
            <a:r>
              <a:rPr lang="it-IT" sz="2400" err="1">
                <a:solidFill>
                  <a:schemeClr val="bg1"/>
                </a:solidFill>
                <a:ea typeface="+mn-lt"/>
                <a:cs typeface="+mn-lt"/>
              </a:rPr>
              <a:t>noise</a:t>
            </a:r>
            <a:r>
              <a:rPr lang="it-IT" sz="2400">
                <a:solidFill>
                  <a:schemeClr val="bg1"/>
                </a:solidFill>
                <a:ea typeface="+mn-lt"/>
                <a:cs typeface="+mn-lt"/>
              </a:rPr>
              <a:t> to an image, </a:t>
            </a:r>
            <a:r>
              <a:rPr lang="it-IT" sz="2400" err="1">
                <a:solidFill>
                  <a:schemeClr val="bg1"/>
                </a:solidFill>
                <a:ea typeface="+mn-lt"/>
                <a:cs typeface="+mn-lt"/>
              </a:rPr>
              <a:t>until</a:t>
            </a:r>
            <a:r>
              <a:rPr lang="it-IT" sz="2400">
                <a:solidFill>
                  <a:schemeClr val="bg1"/>
                </a:solidFill>
                <a:ea typeface="+mn-lt"/>
                <a:cs typeface="+mn-lt"/>
              </a:rPr>
              <a:t> </a:t>
            </a:r>
            <a:r>
              <a:rPr lang="it-IT" sz="2400" err="1">
                <a:solidFill>
                  <a:schemeClr val="bg1"/>
                </a:solidFill>
                <a:ea typeface="+mn-lt"/>
                <a:cs typeface="+mn-lt"/>
              </a:rPr>
              <a:t>you</a:t>
            </a:r>
            <a:r>
              <a:rPr lang="it-IT" sz="2400">
                <a:solidFill>
                  <a:schemeClr val="bg1"/>
                </a:solidFill>
                <a:ea typeface="+mn-lt"/>
                <a:cs typeface="+mn-lt"/>
              </a:rPr>
              <a:t> end up with pure </a:t>
            </a:r>
            <a:r>
              <a:rPr lang="it-IT" sz="2400" err="1">
                <a:solidFill>
                  <a:schemeClr val="bg1"/>
                </a:solidFill>
                <a:ea typeface="+mn-lt"/>
                <a:cs typeface="+mn-lt"/>
              </a:rPr>
              <a:t>noise</a:t>
            </a:r>
            <a:r>
              <a:rPr lang="it-IT" sz="2400">
                <a:solidFill>
                  <a:schemeClr val="bg1"/>
                </a:solidFill>
                <a:ea typeface="+mn-lt"/>
                <a:cs typeface="+mn-lt"/>
              </a:rPr>
              <a:t>.</a:t>
            </a:r>
          </a:p>
          <a:p>
            <a:r>
              <a:rPr lang="it-IT" sz="2400">
                <a:solidFill>
                  <a:schemeClr val="bg1"/>
                </a:solidFill>
                <a:ea typeface="+mn-lt"/>
                <a:cs typeface="+mn-lt"/>
              </a:rPr>
              <a:t>a </a:t>
            </a:r>
            <a:r>
              <a:rPr lang="it-IT" sz="2400" err="1">
                <a:solidFill>
                  <a:schemeClr val="bg1"/>
                </a:solidFill>
                <a:ea typeface="+mn-lt"/>
                <a:cs typeface="+mn-lt"/>
              </a:rPr>
              <a:t>learned</a:t>
            </a:r>
            <a:r>
              <a:rPr lang="it-IT" sz="2400">
                <a:solidFill>
                  <a:schemeClr val="bg1"/>
                </a:solidFill>
                <a:ea typeface="+mn-lt"/>
                <a:cs typeface="+mn-lt"/>
              </a:rPr>
              <a:t> </a:t>
            </a:r>
            <a:r>
              <a:rPr lang="it-IT" sz="2400" b="1">
                <a:solidFill>
                  <a:schemeClr val="bg1"/>
                </a:solidFill>
                <a:ea typeface="+mn-lt"/>
                <a:cs typeface="+mn-lt"/>
              </a:rPr>
              <a:t>reverse </a:t>
            </a:r>
            <a:r>
              <a:rPr lang="it-IT" sz="2400" b="1" err="1">
                <a:solidFill>
                  <a:schemeClr val="bg1"/>
                </a:solidFill>
                <a:ea typeface="+mn-lt"/>
                <a:cs typeface="+mn-lt"/>
              </a:rPr>
              <a:t>denoising</a:t>
            </a:r>
            <a:r>
              <a:rPr lang="it-IT" sz="2400" b="1">
                <a:solidFill>
                  <a:schemeClr val="bg1"/>
                </a:solidFill>
                <a:ea typeface="+mn-lt"/>
                <a:cs typeface="+mn-lt"/>
              </a:rPr>
              <a:t> </a:t>
            </a:r>
            <a:r>
              <a:rPr lang="it-IT" sz="2400" b="1" err="1">
                <a:solidFill>
                  <a:schemeClr val="bg1"/>
                </a:solidFill>
                <a:ea typeface="+mn-lt"/>
                <a:cs typeface="+mn-lt"/>
              </a:rPr>
              <a:t>diffusion</a:t>
            </a:r>
            <a:r>
              <a:rPr lang="it-IT" sz="2400" b="1">
                <a:solidFill>
                  <a:schemeClr val="bg1"/>
                </a:solidFill>
                <a:ea typeface="+mn-lt"/>
                <a:cs typeface="+mn-lt"/>
              </a:rPr>
              <a:t> </a:t>
            </a:r>
            <a:r>
              <a:rPr lang="it-IT" sz="2400" b="1" err="1">
                <a:solidFill>
                  <a:schemeClr val="bg1"/>
                </a:solidFill>
                <a:ea typeface="+mn-lt"/>
                <a:cs typeface="+mn-lt"/>
              </a:rPr>
              <a:t>process</a:t>
            </a:r>
            <a:r>
              <a:rPr lang="it-IT" sz="2400">
                <a:solidFill>
                  <a:schemeClr val="bg1"/>
                </a:solidFill>
                <a:ea typeface="+mn-lt"/>
                <a:cs typeface="+mn-lt"/>
              </a:rPr>
              <a:t> </a:t>
            </a:r>
            <a:r>
              <a:rPr lang="it-IT" sz="2400" b="1" i="1" err="1">
                <a:solidFill>
                  <a:schemeClr val="bg1"/>
                </a:solidFill>
                <a:ea typeface="+mn-lt"/>
                <a:cs typeface="+mn-lt"/>
              </a:rPr>
              <a:t>pθ</a:t>
            </a:r>
            <a:r>
              <a:rPr lang="it-IT" sz="2400">
                <a:solidFill>
                  <a:schemeClr val="bg1"/>
                </a:solidFill>
                <a:ea typeface="+mn-lt"/>
                <a:cs typeface="+mn-lt"/>
              </a:rPr>
              <a:t> , </a:t>
            </a:r>
            <a:r>
              <a:rPr lang="it-IT" sz="2400" err="1">
                <a:solidFill>
                  <a:schemeClr val="bg1"/>
                </a:solidFill>
                <a:ea typeface="+mn-lt"/>
                <a:cs typeface="+mn-lt"/>
              </a:rPr>
              <a:t>where</a:t>
            </a:r>
            <a:r>
              <a:rPr lang="it-IT" sz="2400">
                <a:solidFill>
                  <a:schemeClr val="bg1"/>
                </a:solidFill>
                <a:ea typeface="+mn-lt"/>
                <a:cs typeface="+mn-lt"/>
              </a:rPr>
              <a:t> a </a:t>
            </a:r>
            <a:r>
              <a:rPr lang="it-IT" sz="2400" err="1">
                <a:solidFill>
                  <a:schemeClr val="bg1"/>
                </a:solidFill>
                <a:ea typeface="+mn-lt"/>
                <a:cs typeface="+mn-lt"/>
              </a:rPr>
              <a:t>neural</a:t>
            </a:r>
            <a:r>
              <a:rPr lang="it-IT" sz="2400">
                <a:solidFill>
                  <a:schemeClr val="bg1"/>
                </a:solidFill>
                <a:ea typeface="+mn-lt"/>
                <a:cs typeface="+mn-lt"/>
              </a:rPr>
              <a:t> network </a:t>
            </a:r>
            <a:r>
              <a:rPr lang="it-IT" sz="2400" err="1">
                <a:solidFill>
                  <a:schemeClr val="bg1"/>
                </a:solidFill>
                <a:ea typeface="+mn-lt"/>
                <a:cs typeface="+mn-lt"/>
              </a:rPr>
              <a:t>is</a:t>
            </a:r>
            <a:r>
              <a:rPr lang="it-IT" sz="2400">
                <a:solidFill>
                  <a:schemeClr val="bg1"/>
                </a:solidFill>
                <a:ea typeface="+mn-lt"/>
                <a:cs typeface="+mn-lt"/>
              </a:rPr>
              <a:t> </a:t>
            </a:r>
            <a:r>
              <a:rPr lang="it-IT" sz="2400" err="1">
                <a:solidFill>
                  <a:schemeClr val="bg1"/>
                </a:solidFill>
                <a:ea typeface="+mn-lt"/>
                <a:cs typeface="+mn-lt"/>
              </a:rPr>
              <a:t>trained</a:t>
            </a:r>
            <a:r>
              <a:rPr lang="it-IT" sz="2400">
                <a:solidFill>
                  <a:schemeClr val="bg1"/>
                </a:solidFill>
                <a:ea typeface="+mn-lt"/>
                <a:cs typeface="+mn-lt"/>
              </a:rPr>
              <a:t> to </a:t>
            </a:r>
            <a:r>
              <a:rPr lang="it-IT" sz="2400" err="1">
                <a:solidFill>
                  <a:schemeClr val="bg1"/>
                </a:solidFill>
                <a:ea typeface="+mn-lt"/>
                <a:cs typeface="+mn-lt"/>
              </a:rPr>
              <a:t>gradually</a:t>
            </a:r>
            <a:r>
              <a:rPr lang="it-IT" sz="2400">
                <a:solidFill>
                  <a:schemeClr val="bg1"/>
                </a:solidFill>
                <a:ea typeface="+mn-lt"/>
                <a:cs typeface="+mn-lt"/>
              </a:rPr>
              <a:t> </a:t>
            </a:r>
            <a:r>
              <a:rPr lang="it-IT" sz="2400" err="1">
                <a:solidFill>
                  <a:schemeClr val="bg1"/>
                </a:solidFill>
                <a:ea typeface="+mn-lt"/>
                <a:cs typeface="+mn-lt"/>
              </a:rPr>
              <a:t>denoise</a:t>
            </a:r>
            <a:r>
              <a:rPr lang="it-IT" sz="2400">
                <a:solidFill>
                  <a:schemeClr val="bg1"/>
                </a:solidFill>
                <a:ea typeface="+mn-lt"/>
                <a:cs typeface="+mn-lt"/>
              </a:rPr>
              <a:t> an image </a:t>
            </a:r>
            <a:r>
              <a:rPr lang="it-IT" sz="2400" err="1">
                <a:solidFill>
                  <a:schemeClr val="bg1"/>
                </a:solidFill>
                <a:ea typeface="+mn-lt"/>
                <a:cs typeface="+mn-lt"/>
              </a:rPr>
              <a:t>starting</a:t>
            </a:r>
            <a:r>
              <a:rPr lang="it-IT" sz="2400">
                <a:solidFill>
                  <a:schemeClr val="bg1"/>
                </a:solidFill>
                <a:ea typeface="+mn-lt"/>
                <a:cs typeface="+mn-lt"/>
              </a:rPr>
              <a:t> from pure </a:t>
            </a:r>
            <a:r>
              <a:rPr lang="it-IT" sz="2400" err="1">
                <a:solidFill>
                  <a:schemeClr val="bg1"/>
                </a:solidFill>
                <a:ea typeface="+mn-lt"/>
                <a:cs typeface="+mn-lt"/>
              </a:rPr>
              <a:t>noise</a:t>
            </a:r>
            <a:r>
              <a:rPr lang="it-IT" sz="2400">
                <a:solidFill>
                  <a:schemeClr val="bg1"/>
                </a:solidFill>
                <a:ea typeface="+mn-lt"/>
                <a:cs typeface="+mn-lt"/>
              </a:rPr>
              <a:t>, </a:t>
            </a:r>
            <a:r>
              <a:rPr lang="it-IT" sz="2400" err="1">
                <a:solidFill>
                  <a:schemeClr val="bg1"/>
                </a:solidFill>
                <a:ea typeface="+mn-lt"/>
                <a:cs typeface="+mn-lt"/>
              </a:rPr>
              <a:t>until</a:t>
            </a:r>
            <a:r>
              <a:rPr lang="it-IT" sz="2400">
                <a:solidFill>
                  <a:schemeClr val="bg1"/>
                </a:solidFill>
                <a:ea typeface="+mn-lt"/>
                <a:cs typeface="+mn-lt"/>
              </a:rPr>
              <a:t> </a:t>
            </a:r>
            <a:r>
              <a:rPr lang="it-IT" sz="2400" err="1">
                <a:solidFill>
                  <a:schemeClr val="bg1"/>
                </a:solidFill>
                <a:ea typeface="+mn-lt"/>
                <a:cs typeface="+mn-lt"/>
              </a:rPr>
              <a:t>you</a:t>
            </a:r>
            <a:r>
              <a:rPr lang="it-IT" sz="2400">
                <a:solidFill>
                  <a:schemeClr val="bg1"/>
                </a:solidFill>
                <a:ea typeface="+mn-lt"/>
                <a:cs typeface="+mn-lt"/>
              </a:rPr>
              <a:t> end up with an </a:t>
            </a:r>
            <a:r>
              <a:rPr lang="it-IT" sz="2400" err="1">
                <a:solidFill>
                  <a:schemeClr val="bg1"/>
                </a:solidFill>
                <a:ea typeface="+mn-lt"/>
                <a:cs typeface="+mn-lt"/>
              </a:rPr>
              <a:t>actual</a:t>
            </a:r>
            <a:r>
              <a:rPr lang="it-IT" sz="2400">
                <a:solidFill>
                  <a:schemeClr val="bg1"/>
                </a:solidFill>
                <a:ea typeface="+mn-lt"/>
                <a:cs typeface="+mn-lt"/>
              </a:rPr>
              <a:t> image.</a:t>
            </a:r>
            <a:endParaRPr lang="it-IT" sz="2400">
              <a:solidFill>
                <a:schemeClr val="bg1"/>
              </a:solidFill>
              <a:cs typeface="Calibri"/>
            </a:endParaRPr>
          </a:p>
        </p:txBody>
      </p:sp>
      <p:grpSp>
        <p:nvGrpSpPr>
          <p:cNvPr id="25"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6" name="Freeform: Shape 25">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21583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a:extLst>
              <a:ext uri="{FF2B5EF4-FFF2-40B4-BE49-F238E27FC236}">
                <a16:creationId xmlns:a16="http://schemas.microsoft.com/office/drawing/2014/main" id="{96B702CC-000F-8895-4044-658325609E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8557" y="42938"/>
            <a:ext cx="9134885" cy="3950838"/>
          </a:xfrm>
          <a:prstGeom prst="rect">
            <a:avLst/>
          </a:prstGeom>
        </p:spPr>
      </p:pic>
      <p:sp>
        <p:nvSpPr>
          <p:cNvPr id="11" name="CasellaDiTesto 10">
            <a:extLst>
              <a:ext uri="{FF2B5EF4-FFF2-40B4-BE49-F238E27FC236}">
                <a16:creationId xmlns:a16="http://schemas.microsoft.com/office/drawing/2014/main" id="{A86EB91D-1A5B-F34F-BCA8-E4BD833EB038}"/>
              </a:ext>
            </a:extLst>
          </p:cNvPr>
          <p:cNvSpPr txBox="1"/>
          <p:nvPr/>
        </p:nvSpPr>
        <p:spPr>
          <a:xfrm>
            <a:off x="221226" y="4360762"/>
            <a:ext cx="12192000" cy="2454300"/>
          </a:xfrm>
          <a:prstGeom prst="rect">
            <a:avLst/>
          </a:prstGeom>
        </p:spPr>
        <p:txBody>
          <a:bodyPr vert="horz" lIns="91440" tIns="45720" rIns="91440" bIns="45720" rtlCol="0">
            <a:normAutofit/>
          </a:bodyPr>
          <a:lstStyle/>
          <a:p>
            <a:pPr marR="0" lvl="0" fontAlgn="auto">
              <a:lnSpc>
                <a:spcPct val="90000"/>
              </a:lnSpc>
              <a:spcBef>
                <a:spcPts val="0"/>
              </a:spcBef>
              <a:spcAft>
                <a:spcPts val="600"/>
              </a:spcAft>
              <a:buClrTx/>
              <a:buSzTx/>
              <a:tabLst/>
              <a:defRPr/>
            </a:pPr>
            <a:r>
              <a:rPr kumimoji="0" lang="en-US" sz="3200" b="0" i="0" u="none" strike="noStrike" cap="none" spc="0" normalizeH="0" baseline="0" noProof="0">
                <a:ln>
                  <a:noFill/>
                </a:ln>
                <a:solidFill>
                  <a:schemeClr val="bg1">
                    <a:alpha val="80000"/>
                  </a:schemeClr>
                </a:solidFill>
                <a:effectLst/>
                <a:uLnTx/>
                <a:uFillTx/>
              </a:rPr>
              <a:t>Both the forward and reverse process indexed by t happen for some number of finite time steps T (T=1000).  You start with t=0 where you sample a real image X0  from your data distribution , and the forward process samples some noise from a Gaussian distribution at each time step t, which is added to the image of the previous time step.</a:t>
            </a:r>
          </a:p>
        </p:txBody>
      </p:sp>
    </p:spTree>
    <p:extLst>
      <p:ext uri="{BB962C8B-B14F-4D97-AF65-F5344CB8AC3E}">
        <p14:creationId xmlns:p14="http://schemas.microsoft.com/office/powerpoint/2010/main" val="4107193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DEE70845-96CD-184D-FD18-D48D912E8166}"/>
              </a:ext>
            </a:extLst>
          </p:cNvPr>
          <p:cNvSpPr>
            <a:spLocks noGrp="1"/>
          </p:cNvSpPr>
          <p:nvPr>
            <p:ph idx="1"/>
          </p:nvPr>
        </p:nvSpPr>
        <p:spPr>
          <a:xfrm>
            <a:off x="838200" y="560418"/>
            <a:ext cx="10515600" cy="685114"/>
          </a:xfrm>
        </p:spPr>
        <p:txBody>
          <a:bodyPr vert="horz" lIns="91440" tIns="45720" rIns="91440" bIns="45720" rtlCol="0" anchor="t">
            <a:normAutofit fontScale="77500" lnSpcReduction="20000"/>
          </a:bodyPr>
          <a:lstStyle/>
          <a:p>
            <a:r>
              <a:rPr lang="it-IT">
                <a:solidFill>
                  <a:schemeClr val="bg1"/>
                </a:solidFill>
                <a:ea typeface="+mn-lt"/>
                <a:cs typeface="+mn-lt"/>
              </a:rPr>
              <a:t>The </a:t>
            </a:r>
            <a:r>
              <a:rPr lang="it-IT" err="1">
                <a:solidFill>
                  <a:schemeClr val="bg1"/>
                </a:solidFill>
                <a:ea typeface="+mn-lt"/>
                <a:cs typeface="+mn-lt"/>
              </a:rPr>
              <a:t>authors</a:t>
            </a:r>
            <a:r>
              <a:rPr lang="it-IT">
                <a:solidFill>
                  <a:schemeClr val="bg1"/>
                </a:solidFill>
                <a:ea typeface="+mn-lt"/>
                <a:cs typeface="+mn-lt"/>
              </a:rPr>
              <a:t> </a:t>
            </a:r>
            <a:r>
              <a:rPr lang="it-IT" err="1">
                <a:solidFill>
                  <a:schemeClr val="bg1"/>
                </a:solidFill>
                <a:ea typeface="+mn-lt"/>
                <a:cs typeface="+mn-lt"/>
              </a:rPr>
              <a:t>defined</a:t>
            </a:r>
            <a:r>
              <a:rPr lang="it-IT">
                <a:solidFill>
                  <a:schemeClr val="bg1"/>
                </a:solidFill>
                <a:ea typeface="+mn-lt"/>
                <a:cs typeface="+mn-lt"/>
              </a:rPr>
              <a:t> the </a:t>
            </a:r>
            <a:r>
              <a:rPr lang="it-IT" err="1">
                <a:solidFill>
                  <a:schemeClr val="bg1"/>
                </a:solidFill>
                <a:ea typeface="+mn-lt"/>
                <a:cs typeface="+mn-lt"/>
              </a:rPr>
              <a:t>forward</a:t>
            </a:r>
            <a:r>
              <a:rPr lang="it-IT">
                <a:solidFill>
                  <a:schemeClr val="bg1"/>
                </a:solidFill>
                <a:ea typeface="+mn-lt"/>
                <a:cs typeface="+mn-lt"/>
              </a:rPr>
              <a:t> </a:t>
            </a:r>
            <a:r>
              <a:rPr lang="it-IT" err="1">
                <a:solidFill>
                  <a:schemeClr val="bg1"/>
                </a:solidFill>
                <a:ea typeface="+mn-lt"/>
                <a:cs typeface="+mn-lt"/>
              </a:rPr>
              <a:t>diffusion</a:t>
            </a:r>
            <a:r>
              <a:rPr lang="it-IT">
                <a:solidFill>
                  <a:schemeClr val="bg1"/>
                </a:solidFill>
                <a:ea typeface="+mn-lt"/>
                <a:cs typeface="+mn-lt"/>
              </a:rPr>
              <a:t> </a:t>
            </a:r>
            <a:r>
              <a:rPr lang="it-IT" err="1">
                <a:solidFill>
                  <a:schemeClr val="bg1"/>
                </a:solidFill>
                <a:ea typeface="+mn-lt"/>
                <a:cs typeface="+mn-lt"/>
              </a:rPr>
              <a:t>process</a:t>
            </a:r>
            <a:r>
              <a:rPr lang="it-IT">
                <a:solidFill>
                  <a:schemeClr val="bg1"/>
                </a:solidFill>
                <a:ea typeface="+mn-lt"/>
                <a:cs typeface="+mn-lt"/>
              </a:rPr>
              <a:t> </a:t>
            </a:r>
            <a:r>
              <a:rPr lang="it-IT" i="1">
                <a:solidFill>
                  <a:schemeClr val="bg1"/>
                </a:solidFill>
                <a:ea typeface="+mn-lt"/>
                <a:cs typeface="+mn-lt"/>
              </a:rPr>
              <a:t>q</a:t>
            </a:r>
            <a:r>
              <a:rPr lang="it-IT">
                <a:solidFill>
                  <a:schemeClr val="bg1"/>
                </a:solidFill>
                <a:ea typeface="+mn-lt"/>
                <a:cs typeface="+mn-lt"/>
              </a:rPr>
              <a:t>(</a:t>
            </a:r>
            <a:r>
              <a:rPr lang="it-IT" b="1" err="1">
                <a:solidFill>
                  <a:schemeClr val="bg1"/>
                </a:solidFill>
                <a:ea typeface="+mn-lt"/>
                <a:cs typeface="+mn-lt"/>
              </a:rPr>
              <a:t>x</a:t>
            </a:r>
            <a:r>
              <a:rPr lang="it-IT" i="1" err="1">
                <a:solidFill>
                  <a:schemeClr val="bg1"/>
                </a:solidFill>
                <a:ea typeface="+mn-lt"/>
                <a:cs typeface="+mn-lt"/>
              </a:rPr>
              <a:t>t</a:t>
            </a:r>
            <a:r>
              <a:rPr lang="it-IT">
                <a:solidFill>
                  <a:schemeClr val="bg1"/>
                </a:solidFill>
                <a:ea typeface="+mn-lt"/>
                <a:cs typeface="+mn-lt"/>
              </a:rPr>
              <a:t> ∣</a:t>
            </a:r>
            <a:r>
              <a:rPr lang="it-IT" b="1">
                <a:solidFill>
                  <a:schemeClr val="bg1"/>
                </a:solidFill>
                <a:ea typeface="+mn-lt"/>
                <a:cs typeface="+mn-lt"/>
              </a:rPr>
              <a:t>x</a:t>
            </a:r>
            <a:r>
              <a:rPr lang="it-IT" i="1">
                <a:solidFill>
                  <a:schemeClr val="bg1"/>
                </a:solidFill>
                <a:ea typeface="+mn-lt"/>
                <a:cs typeface="+mn-lt"/>
              </a:rPr>
              <a:t>t</a:t>
            </a:r>
            <a:r>
              <a:rPr lang="it-IT">
                <a:solidFill>
                  <a:schemeClr val="bg1"/>
                </a:solidFill>
                <a:ea typeface="+mn-lt"/>
                <a:cs typeface="+mn-lt"/>
              </a:rPr>
              <a:t>−1 ) </a:t>
            </a:r>
            <a:r>
              <a:rPr lang="it-IT" err="1">
                <a:solidFill>
                  <a:schemeClr val="bg1"/>
                </a:solidFill>
                <a:ea typeface="+mn-lt"/>
                <a:cs typeface="+mn-lt"/>
              </a:rPr>
              <a:t>which</a:t>
            </a:r>
            <a:r>
              <a:rPr lang="it-IT">
                <a:solidFill>
                  <a:schemeClr val="bg1"/>
                </a:solidFill>
                <a:ea typeface="+mn-lt"/>
                <a:cs typeface="+mn-lt"/>
              </a:rPr>
              <a:t> </a:t>
            </a:r>
            <a:r>
              <a:rPr lang="it-IT" err="1">
                <a:solidFill>
                  <a:schemeClr val="bg1"/>
                </a:solidFill>
                <a:ea typeface="+mn-lt"/>
                <a:cs typeface="+mn-lt"/>
              </a:rPr>
              <a:t>adds</a:t>
            </a:r>
            <a:r>
              <a:rPr lang="it-IT">
                <a:solidFill>
                  <a:schemeClr val="bg1"/>
                </a:solidFill>
                <a:ea typeface="+mn-lt"/>
                <a:cs typeface="+mn-lt"/>
              </a:rPr>
              <a:t> </a:t>
            </a:r>
            <a:r>
              <a:rPr lang="it-IT" err="1">
                <a:solidFill>
                  <a:schemeClr val="bg1"/>
                </a:solidFill>
                <a:ea typeface="+mn-lt"/>
                <a:cs typeface="+mn-lt"/>
              </a:rPr>
              <a:t>Gaussian</a:t>
            </a:r>
            <a:r>
              <a:rPr lang="it-IT">
                <a:solidFill>
                  <a:schemeClr val="bg1"/>
                </a:solidFill>
                <a:ea typeface="+mn-lt"/>
                <a:cs typeface="+mn-lt"/>
              </a:rPr>
              <a:t> </a:t>
            </a:r>
            <a:r>
              <a:rPr lang="it-IT" err="1">
                <a:solidFill>
                  <a:schemeClr val="bg1"/>
                </a:solidFill>
                <a:ea typeface="+mn-lt"/>
                <a:cs typeface="+mn-lt"/>
              </a:rPr>
              <a:t>noise</a:t>
            </a:r>
            <a:r>
              <a:rPr lang="it-IT">
                <a:solidFill>
                  <a:schemeClr val="bg1"/>
                </a:solidFill>
                <a:ea typeface="+mn-lt"/>
                <a:cs typeface="+mn-lt"/>
              </a:rPr>
              <a:t> </a:t>
            </a:r>
            <a:r>
              <a:rPr lang="it-IT" err="1">
                <a:solidFill>
                  <a:schemeClr val="bg1"/>
                </a:solidFill>
                <a:ea typeface="+mn-lt"/>
                <a:cs typeface="+mn-lt"/>
              </a:rPr>
              <a:t>at</a:t>
            </a:r>
            <a:r>
              <a:rPr lang="it-IT">
                <a:solidFill>
                  <a:schemeClr val="bg1"/>
                </a:solidFill>
                <a:ea typeface="+mn-lt"/>
                <a:cs typeface="+mn-lt"/>
              </a:rPr>
              <a:t> </a:t>
            </a:r>
            <a:r>
              <a:rPr lang="it-IT" err="1">
                <a:solidFill>
                  <a:schemeClr val="bg1"/>
                </a:solidFill>
                <a:ea typeface="+mn-lt"/>
                <a:cs typeface="+mn-lt"/>
              </a:rPr>
              <a:t>each</a:t>
            </a:r>
            <a:r>
              <a:rPr lang="it-IT">
                <a:solidFill>
                  <a:schemeClr val="bg1"/>
                </a:solidFill>
                <a:ea typeface="+mn-lt"/>
                <a:cs typeface="+mn-lt"/>
              </a:rPr>
              <a:t> time step t, </a:t>
            </a:r>
            <a:r>
              <a:rPr lang="it-IT" err="1">
                <a:solidFill>
                  <a:schemeClr val="bg1"/>
                </a:solidFill>
                <a:ea typeface="+mn-lt"/>
                <a:cs typeface="+mn-lt"/>
              </a:rPr>
              <a:t>according</a:t>
            </a:r>
            <a:r>
              <a:rPr lang="it-IT">
                <a:solidFill>
                  <a:schemeClr val="bg1"/>
                </a:solidFill>
                <a:ea typeface="+mn-lt"/>
                <a:cs typeface="+mn-lt"/>
              </a:rPr>
              <a:t> to a </a:t>
            </a:r>
            <a:r>
              <a:rPr lang="it-IT" err="1">
                <a:solidFill>
                  <a:schemeClr val="bg1"/>
                </a:solidFill>
                <a:ea typeface="+mn-lt"/>
                <a:cs typeface="+mn-lt"/>
              </a:rPr>
              <a:t>known</a:t>
            </a:r>
            <a:r>
              <a:rPr lang="it-IT">
                <a:solidFill>
                  <a:schemeClr val="bg1"/>
                </a:solidFill>
                <a:ea typeface="+mn-lt"/>
                <a:cs typeface="+mn-lt"/>
              </a:rPr>
              <a:t> </a:t>
            </a:r>
            <a:r>
              <a:rPr lang="it-IT" err="1">
                <a:solidFill>
                  <a:schemeClr val="bg1"/>
                </a:solidFill>
                <a:ea typeface="+mn-lt"/>
                <a:cs typeface="+mn-lt"/>
              </a:rPr>
              <a:t>variance</a:t>
            </a:r>
            <a:r>
              <a:rPr lang="it-IT">
                <a:solidFill>
                  <a:schemeClr val="bg1"/>
                </a:solidFill>
                <a:ea typeface="+mn-lt"/>
                <a:cs typeface="+mn-lt"/>
              </a:rPr>
              <a:t> schedule 0&lt;</a:t>
            </a:r>
            <a:r>
              <a:rPr lang="it-IT" i="1">
                <a:solidFill>
                  <a:schemeClr val="bg1"/>
                </a:solidFill>
                <a:ea typeface="+mn-lt"/>
                <a:cs typeface="+mn-lt"/>
              </a:rPr>
              <a:t>β</a:t>
            </a:r>
            <a:r>
              <a:rPr lang="it-IT">
                <a:solidFill>
                  <a:schemeClr val="bg1"/>
                </a:solidFill>
                <a:ea typeface="+mn-lt"/>
                <a:cs typeface="+mn-lt"/>
              </a:rPr>
              <a:t>1 &lt;</a:t>
            </a:r>
            <a:r>
              <a:rPr lang="it-IT" i="1">
                <a:solidFill>
                  <a:schemeClr val="bg1"/>
                </a:solidFill>
                <a:ea typeface="+mn-lt"/>
                <a:cs typeface="+mn-lt"/>
              </a:rPr>
              <a:t>β</a:t>
            </a:r>
            <a:r>
              <a:rPr lang="it-IT">
                <a:solidFill>
                  <a:schemeClr val="bg1"/>
                </a:solidFill>
                <a:ea typeface="+mn-lt"/>
                <a:cs typeface="+mn-lt"/>
              </a:rPr>
              <a:t>2 &lt;...&lt;</a:t>
            </a:r>
            <a:r>
              <a:rPr lang="it-IT" i="1">
                <a:solidFill>
                  <a:schemeClr val="bg1"/>
                </a:solidFill>
                <a:ea typeface="+mn-lt"/>
                <a:cs typeface="+mn-lt"/>
              </a:rPr>
              <a:t>βT</a:t>
            </a:r>
            <a:r>
              <a:rPr lang="it-IT">
                <a:solidFill>
                  <a:schemeClr val="bg1"/>
                </a:solidFill>
                <a:ea typeface="+mn-lt"/>
                <a:cs typeface="+mn-lt"/>
              </a:rPr>
              <a:t> &lt;1 </a:t>
            </a:r>
            <a:r>
              <a:rPr lang="it-IT" err="1">
                <a:solidFill>
                  <a:schemeClr val="bg1"/>
                </a:solidFill>
                <a:ea typeface="+mn-lt"/>
                <a:cs typeface="+mn-lt"/>
              </a:rPr>
              <a:t>as</a:t>
            </a:r>
            <a:r>
              <a:rPr lang="it-IT">
                <a:solidFill>
                  <a:schemeClr val="bg1"/>
                </a:solidFill>
                <a:ea typeface="+mn-lt"/>
                <a:cs typeface="+mn-lt"/>
              </a:rPr>
              <a:t> </a:t>
            </a:r>
            <a:endParaRPr lang="it-IT">
              <a:solidFill>
                <a:schemeClr val="bg1"/>
              </a:solidFill>
              <a:cs typeface="Calibri"/>
            </a:endParaRPr>
          </a:p>
        </p:txBody>
      </p:sp>
      <p:pic>
        <p:nvPicPr>
          <p:cNvPr id="4" name="Immagine 4">
            <a:extLst>
              <a:ext uri="{FF2B5EF4-FFF2-40B4-BE49-F238E27FC236}">
                <a16:creationId xmlns:a16="http://schemas.microsoft.com/office/drawing/2014/main" id="{67C304CA-044D-18C3-1EA7-143C893B4D54}"/>
              </a:ext>
            </a:extLst>
          </p:cNvPr>
          <p:cNvPicPr>
            <a:picLocks noChangeAspect="1"/>
          </p:cNvPicPr>
          <p:nvPr/>
        </p:nvPicPr>
        <p:blipFill>
          <a:blip r:embed="rId2"/>
          <a:stretch>
            <a:fillRect/>
          </a:stretch>
        </p:blipFill>
        <p:spPr>
          <a:xfrm>
            <a:off x="3717986" y="1551797"/>
            <a:ext cx="4770406" cy="476366"/>
          </a:xfrm>
          <a:prstGeom prst="rect">
            <a:avLst/>
          </a:prstGeom>
        </p:spPr>
      </p:pic>
      <p:sp>
        <p:nvSpPr>
          <p:cNvPr id="6" name="Segnaposto contenuto 2">
            <a:extLst>
              <a:ext uri="{FF2B5EF4-FFF2-40B4-BE49-F238E27FC236}">
                <a16:creationId xmlns:a16="http://schemas.microsoft.com/office/drawing/2014/main" id="{76C470DD-9F3D-2407-084B-9C50E030B64B}"/>
              </a:ext>
            </a:extLst>
          </p:cNvPr>
          <p:cNvSpPr txBox="1">
            <a:spLocks/>
          </p:cNvSpPr>
          <p:nvPr/>
        </p:nvSpPr>
        <p:spPr>
          <a:xfrm>
            <a:off x="832449" y="2366214"/>
            <a:ext cx="10529977" cy="3263440"/>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i="1">
                <a:solidFill>
                  <a:schemeClr val="bg1"/>
                </a:solidFill>
                <a:ea typeface="+mn-lt"/>
                <a:cs typeface="+mn-lt"/>
              </a:rPr>
              <a:t>βt</a:t>
            </a:r>
            <a:r>
              <a:rPr lang="it-IT">
                <a:solidFill>
                  <a:schemeClr val="bg1"/>
                </a:solidFill>
                <a:ea typeface="+mn-lt"/>
                <a:cs typeface="+mn-lt"/>
              </a:rPr>
              <a:t>  </a:t>
            </a:r>
            <a:r>
              <a:rPr lang="it-IT" err="1">
                <a:solidFill>
                  <a:schemeClr val="bg1"/>
                </a:solidFill>
                <a:ea typeface="+mn-lt"/>
                <a:cs typeface="+mn-lt"/>
              </a:rPr>
              <a:t>aren't</a:t>
            </a:r>
            <a:r>
              <a:rPr lang="it-IT">
                <a:solidFill>
                  <a:schemeClr val="bg1"/>
                </a:solidFill>
                <a:ea typeface="+mn-lt"/>
                <a:cs typeface="+mn-lt"/>
              </a:rPr>
              <a:t> </a:t>
            </a:r>
            <a:r>
              <a:rPr lang="it-IT" err="1">
                <a:solidFill>
                  <a:schemeClr val="bg1"/>
                </a:solidFill>
                <a:ea typeface="+mn-lt"/>
                <a:cs typeface="+mn-lt"/>
              </a:rPr>
              <a:t>constant</a:t>
            </a:r>
            <a:r>
              <a:rPr lang="it-IT">
                <a:solidFill>
                  <a:schemeClr val="bg1"/>
                </a:solidFill>
                <a:ea typeface="+mn-lt"/>
                <a:cs typeface="+mn-lt"/>
              </a:rPr>
              <a:t> </a:t>
            </a:r>
            <a:r>
              <a:rPr lang="it-IT" err="1">
                <a:solidFill>
                  <a:schemeClr val="bg1"/>
                </a:solidFill>
                <a:ea typeface="+mn-lt"/>
                <a:cs typeface="+mn-lt"/>
              </a:rPr>
              <a:t>at</a:t>
            </a:r>
            <a:r>
              <a:rPr lang="it-IT">
                <a:solidFill>
                  <a:schemeClr val="bg1"/>
                </a:solidFill>
                <a:ea typeface="+mn-lt"/>
                <a:cs typeface="+mn-lt"/>
              </a:rPr>
              <a:t> </a:t>
            </a:r>
            <a:r>
              <a:rPr lang="it-IT" err="1">
                <a:solidFill>
                  <a:schemeClr val="bg1"/>
                </a:solidFill>
                <a:ea typeface="+mn-lt"/>
                <a:cs typeface="+mn-lt"/>
              </a:rPr>
              <a:t>each</a:t>
            </a:r>
            <a:r>
              <a:rPr lang="it-IT">
                <a:solidFill>
                  <a:schemeClr val="bg1"/>
                </a:solidFill>
                <a:ea typeface="+mn-lt"/>
                <a:cs typeface="+mn-lt"/>
              </a:rPr>
              <a:t> time step; t in </a:t>
            </a:r>
            <a:r>
              <a:rPr lang="it-IT" err="1">
                <a:solidFill>
                  <a:schemeClr val="bg1"/>
                </a:solidFill>
                <a:ea typeface="+mn-lt"/>
                <a:cs typeface="+mn-lt"/>
              </a:rPr>
              <a:t>fact</a:t>
            </a:r>
            <a:r>
              <a:rPr lang="it-IT">
                <a:solidFill>
                  <a:schemeClr val="bg1"/>
                </a:solidFill>
                <a:ea typeface="+mn-lt"/>
                <a:cs typeface="+mn-lt"/>
              </a:rPr>
              <a:t> </a:t>
            </a:r>
            <a:r>
              <a:rPr lang="it-IT" err="1">
                <a:solidFill>
                  <a:schemeClr val="bg1"/>
                </a:solidFill>
                <a:ea typeface="+mn-lt"/>
                <a:cs typeface="+mn-lt"/>
              </a:rPr>
              <a:t>defines</a:t>
            </a:r>
            <a:r>
              <a:rPr lang="it-IT">
                <a:solidFill>
                  <a:schemeClr val="bg1"/>
                </a:solidFill>
                <a:ea typeface="+mn-lt"/>
                <a:cs typeface="+mn-lt"/>
              </a:rPr>
              <a:t> a so-</a:t>
            </a:r>
            <a:r>
              <a:rPr lang="it-IT" err="1">
                <a:solidFill>
                  <a:schemeClr val="bg1"/>
                </a:solidFill>
                <a:ea typeface="+mn-lt"/>
                <a:cs typeface="+mn-lt"/>
              </a:rPr>
              <a:t>called</a:t>
            </a:r>
            <a:r>
              <a:rPr lang="it-IT">
                <a:solidFill>
                  <a:schemeClr val="bg1"/>
                </a:solidFill>
                <a:ea typeface="+mn-lt"/>
                <a:cs typeface="+mn-lt"/>
              </a:rPr>
              <a:t> </a:t>
            </a:r>
            <a:r>
              <a:rPr lang="it-IT" b="1">
                <a:solidFill>
                  <a:schemeClr val="bg1"/>
                </a:solidFill>
                <a:ea typeface="+mn-lt"/>
                <a:cs typeface="+mn-lt"/>
              </a:rPr>
              <a:t>"</a:t>
            </a:r>
            <a:r>
              <a:rPr lang="it-IT" b="1" err="1">
                <a:solidFill>
                  <a:schemeClr val="bg1"/>
                </a:solidFill>
                <a:ea typeface="+mn-lt"/>
                <a:cs typeface="+mn-lt"/>
              </a:rPr>
              <a:t>variance</a:t>
            </a:r>
            <a:r>
              <a:rPr lang="it-IT" b="1">
                <a:solidFill>
                  <a:schemeClr val="bg1"/>
                </a:solidFill>
                <a:ea typeface="+mn-lt"/>
                <a:cs typeface="+mn-lt"/>
              </a:rPr>
              <a:t> schedule"</a:t>
            </a:r>
            <a:r>
              <a:rPr lang="it-IT">
                <a:solidFill>
                  <a:schemeClr val="bg1"/>
                </a:solidFill>
                <a:ea typeface="+mn-lt"/>
                <a:cs typeface="+mn-lt"/>
              </a:rPr>
              <a:t>, </a:t>
            </a:r>
            <a:r>
              <a:rPr lang="it-IT" err="1">
                <a:solidFill>
                  <a:schemeClr val="bg1"/>
                </a:solidFill>
                <a:ea typeface="+mn-lt"/>
                <a:cs typeface="+mn-lt"/>
              </a:rPr>
              <a:t>which</a:t>
            </a:r>
            <a:r>
              <a:rPr lang="it-IT">
                <a:solidFill>
                  <a:schemeClr val="bg1"/>
                </a:solidFill>
                <a:ea typeface="+mn-lt"/>
                <a:cs typeface="+mn-lt"/>
              </a:rPr>
              <a:t> can be linear, </a:t>
            </a:r>
            <a:r>
              <a:rPr lang="it-IT" err="1">
                <a:solidFill>
                  <a:schemeClr val="bg1"/>
                </a:solidFill>
                <a:ea typeface="+mn-lt"/>
                <a:cs typeface="+mn-lt"/>
              </a:rPr>
              <a:t>quadratic</a:t>
            </a:r>
            <a:r>
              <a:rPr lang="it-IT">
                <a:solidFill>
                  <a:schemeClr val="bg1"/>
                </a:solidFill>
                <a:ea typeface="+mn-lt"/>
                <a:cs typeface="+mn-lt"/>
              </a:rPr>
              <a:t>, cosine, etc. </a:t>
            </a:r>
            <a:r>
              <a:rPr lang="it-IT" i="1">
                <a:solidFill>
                  <a:schemeClr val="bg1"/>
                </a:solidFill>
                <a:ea typeface="+mn-lt"/>
                <a:cs typeface="+mn-lt"/>
              </a:rPr>
              <a:t>βt </a:t>
            </a:r>
            <a:r>
              <a:rPr lang="it-IT" err="1">
                <a:solidFill>
                  <a:schemeClr val="bg1"/>
                </a:solidFill>
                <a:ea typeface="+mn-lt"/>
                <a:cs typeface="+mn-lt"/>
              </a:rPr>
              <a:t>is</a:t>
            </a:r>
            <a:r>
              <a:rPr lang="it-IT">
                <a:solidFill>
                  <a:schemeClr val="bg1"/>
                </a:solidFill>
                <a:ea typeface="+mn-lt"/>
                <a:cs typeface="+mn-lt"/>
              </a:rPr>
              <a:t> </a:t>
            </a:r>
            <a:r>
              <a:rPr lang="it-IT" err="1">
                <a:solidFill>
                  <a:schemeClr val="bg1"/>
                </a:solidFill>
                <a:ea typeface="+mn-lt"/>
                <a:cs typeface="+mn-lt"/>
              </a:rPr>
              <a:t>considered</a:t>
            </a:r>
            <a:r>
              <a:rPr lang="it-IT">
                <a:solidFill>
                  <a:schemeClr val="bg1"/>
                </a:solidFill>
                <a:ea typeface="+mn-lt"/>
                <a:cs typeface="+mn-lt"/>
              </a:rPr>
              <a:t> an </a:t>
            </a:r>
            <a:r>
              <a:rPr lang="it-IT" err="1">
                <a:solidFill>
                  <a:schemeClr val="bg1"/>
                </a:solidFill>
                <a:ea typeface="+mn-lt"/>
                <a:cs typeface="+mn-lt"/>
              </a:rPr>
              <a:t>hyperparameter</a:t>
            </a:r>
            <a:endParaRPr lang="it-IT">
              <a:solidFill>
                <a:schemeClr val="bg1"/>
              </a:solidFill>
            </a:endParaRPr>
          </a:p>
          <a:p>
            <a:pPr marL="0" indent="0">
              <a:buNone/>
            </a:pPr>
            <a:endParaRPr lang="it-IT">
              <a:solidFill>
                <a:schemeClr val="bg1"/>
              </a:solidFill>
              <a:cs typeface="Calibri" panose="020F0502020204030204"/>
            </a:endParaRPr>
          </a:p>
          <a:p>
            <a:r>
              <a:rPr lang="it-IT">
                <a:solidFill>
                  <a:schemeClr val="bg1"/>
                </a:solidFill>
                <a:ea typeface="+mn-lt"/>
                <a:cs typeface="+mn-lt"/>
              </a:rPr>
              <a:t>So </a:t>
            </a:r>
            <a:r>
              <a:rPr lang="it-IT" err="1">
                <a:solidFill>
                  <a:schemeClr val="bg1"/>
                </a:solidFill>
                <a:ea typeface="+mn-lt"/>
                <a:cs typeface="+mn-lt"/>
              </a:rPr>
              <a:t>starting</a:t>
            </a:r>
            <a:r>
              <a:rPr lang="it-IT">
                <a:solidFill>
                  <a:schemeClr val="bg1"/>
                </a:solidFill>
                <a:ea typeface="+mn-lt"/>
                <a:cs typeface="+mn-lt"/>
              </a:rPr>
              <a:t> from </a:t>
            </a:r>
            <a:r>
              <a:rPr lang="it-IT" b="1">
                <a:solidFill>
                  <a:schemeClr val="bg1"/>
                </a:solidFill>
                <a:ea typeface="+mn-lt"/>
                <a:cs typeface="+mn-lt"/>
              </a:rPr>
              <a:t>x</a:t>
            </a:r>
            <a:r>
              <a:rPr lang="it-IT">
                <a:solidFill>
                  <a:schemeClr val="bg1"/>
                </a:solidFill>
                <a:ea typeface="+mn-lt"/>
                <a:cs typeface="+mn-lt"/>
              </a:rPr>
              <a:t>0 , </a:t>
            </a:r>
            <a:r>
              <a:rPr lang="it-IT" err="1">
                <a:solidFill>
                  <a:schemeClr val="bg1"/>
                </a:solidFill>
                <a:ea typeface="+mn-lt"/>
                <a:cs typeface="+mn-lt"/>
              </a:rPr>
              <a:t>they</a:t>
            </a:r>
            <a:r>
              <a:rPr lang="it-IT">
                <a:solidFill>
                  <a:schemeClr val="bg1"/>
                </a:solidFill>
                <a:ea typeface="+mn-lt"/>
                <a:cs typeface="+mn-lt"/>
              </a:rPr>
              <a:t> end up with </a:t>
            </a:r>
            <a:r>
              <a:rPr lang="it-IT" b="1">
                <a:solidFill>
                  <a:schemeClr val="bg1"/>
                </a:solidFill>
                <a:ea typeface="+mn-lt"/>
                <a:cs typeface="+mn-lt"/>
              </a:rPr>
              <a:t>x</a:t>
            </a:r>
            <a:r>
              <a:rPr lang="it-IT">
                <a:solidFill>
                  <a:schemeClr val="bg1"/>
                </a:solidFill>
                <a:ea typeface="+mn-lt"/>
                <a:cs typeface="+mn-lt"/>
              </a:rPr>
              <a:t>1 ,...,</a:t>
            </a:r>
            <a:r>
              <a:rPr lang="it-IT" b="1" err="1">
                <a:solidFill>
                  <a:schemeClr val="bg1"/>
                </a:solidFill>
                <a:ea typeface="+mn-lt"/>
                <a:cs typeface="+mn-lt"/>
              </a:rPr>
              <a:t>x</a:t>
            </a:r>
            <a:r>
              <a:rPr lang="it-IT" i="1" err="1">
                <a:solidFill>
                  <a:schemeClr val="bg1"/>
                </a:solidFill>
                <a:ea typeface="+mn-lt"/>
                <a:cs typeface="+mn-lt"/>
              </a:rPr>
              <a:t>t</a:t>
            </a:r>
            <a:r>
              <a:rPr lang="it-IT">
                <a:solidFill>
                  <a:schemeClr val="bg1"/>
                </a:solidFill>
                <a:ea typeface="+mn-lt"/>
                <a:cs typeface="+mn-lt"/>
              </a:rPr>
              <a:t> ,...,</a:t>
            </a:r>
            <a:r>
              <a:rPr lang="it-IT" b="1" err="1">
                <a:solidFill>
                  <a:schemeClr val="bg1"/>
                </a:solidFill>
                <a:ea typeface="+mn-lt"/>
                <a:cs typeface="+mn-lt"/>
              </a:rPr>
              <a:t>x</a:t>
            </a:r>
            <a:r>
              <a:rPr lang="it-IT" i="1" err="1">
                <a:solidFill>
                  <a:schemeClr val="bg1"/>
                </a:solidFill>
                <a:ea typeface="+mn-lt"/>
                <a:cs typeface="+mn-lt"/>
              </a:rPr>
              <a:t>T</a:t>
            </a:r>
            <a:r>
              <a:rPr lang="it-IT">
                <a:solidFill>
                  <a:schemeClr val="bg1"/>
                </a:solidFill>
                <a:ea typeface="+mn-lt"/>
                <a:cs typeface="+mn-lt"/>
              </a:rPr>
              <a:t> , </a:t>
            </a:r>
            <a:r>
              <a:rPr lang="it-IT" err="1">
                <a:solidFill>
                  <a:schemeClr val="bg1"/>
                </a:solidFill>
                <a:ea typeface="+mn-lt"/>
                <a:cs typeface="+mn-lt"/>
              </a:rPr>
              <a:t>where</a:t>
            </a:r>
            <a:r>
              <a:rPr lang="it-IT">
                <a:solidFill>
                  <a:schemeClr val="bg1"/>
                </a:solidFill>
                <a:ea typeface="+mn-lt"/>
                <a:cs typeface="+mn-lt"/>
              </a:rPr>
              <a:t> </a:t>
            </a:r>
            <a:r>
              <a:rPr lang="it-IT" b="1" err="1">
                <a:solidFill>
                  <a:schemeClr val="bg1"/>
                </a:solidFill>
                <a:ea typeface="+mn-lt"/>
                <a:cs typeface="+mn-lt"/>
              </a:rPr>
              <a:t>x</a:t>
            </a:r>
            <a:r>
              <a:rPr lang="it-IT" i="1" err="1">
                <a:solidFill>
                  <a:schemeClr val="bg1"/>
                </a:solidFill>
                <a:ea typeface="+mn-lt"/>
                <a:cs typeface="+mn-lt"/>
              </a:rPr>
              <a:t>T</a:t>
            </a:r>
            <a:r>
              <a:rPr lang="it-IT">
                <a:solidFill>
                  <a:schemeClr val="bg1"/>
                </a:solidFill>
                <a:ea typeface="+mn-lt"/>
                <a:cs typeface="+mn-lt"/>
              </a:rPr>
              <a:t>  </a:t>
            </a:r>
            <a:r>
              <a:rPr lang="it-IT" err="1">
                <a:solidFill>
                  <a:schemeClr val="bg1"/>
                </a:solidFill>
                <a:ea typeface="+mn-lt"/>
                <a:cs typeface="+mn-lt"/>
              </a:rPr>
              <a:t>is</a:t>
            </a:r>
            <a:r>
              <a:rPr lang="it-IT">
                <a:solidFill>
                  <a:schemeClr val="bg1"/>
                </a:solidFill>
                <a:ea typeface="+mn-lt"/>
                <a:cs typeface="+mn-lt"/>
              </a:rPr>
              <a:t> pure </a:t>
            </a:r>
            <a:r>
              <a:rPr lang="it-IT" err="1">
                <a:solidFill>
                  <a:schemeClr val="bg1"/>
                </a:solidFill>
                <a:ea typeface="+mn-lt"/>
                <a:cs typeface="+mn-lt"/>
              </a:rPr>
              <a:t>Gaussian</a:t>
            </a:r>
            <a:r>
              <a:rPr lang="it-IT">
                <a:solidFill>
                  <a:schemeClr val="bg1"/>
                </a:solidFill>
                <a:ea typeface="+mn-lt"/>
                <a:cs typeface="+mn-lt"/>
              </a:rPr>
              <a:t> </a:t>
            </a:r>
            <a:r>
              <a:rPr lang="it-IT" err="1">
                <a:solidFill>
                  <a:schemeClr val="bg1"/>
                </a:solidFill>
                <a:ea typeface="+mn-lt"/>
                <a:cs typeface="+mn-lt"/>
              </a:rPr>
              <a:t>noise</a:t>
            </a:r>
            <a:r>
              <a:rPr lang="it-IT">
                <a:solidFill>
                  <a:schemeClr val="bg1"/>
                </a:solidFill>
                <a:ea typeface="+mn-lt"/>
                <a:cs typeface="+mn-lt"/>
              </a:rPr>
              <a:t> </a:t>
            </a:r>
            <a:r>
              <a:rPr lang="it-IT" err="1">
                <a:solidFill>
                  <a:schemeClr val="bg1"/>
                </a:solidFill>
                <a:ea typeface="+mn-lt"/>
                <a:cs typeface="+mn-lt"/>
              </a:rPr>
              <a:t>if</a:t>
            </a:r>
            <a:r>
              <a:rPr lang="it-IT">
                <a:solidFill>
                  <a:schemeClr val="bg1"/>
                </a:solidFill>
                <a:ea typeface="+mn-lt"/>
                <a:cs typeface="+mn-lt"/>
              </a:rPr>
              <a:t> </a:t>
            </a:r>
            <a:r>
              <a:rPr lang="it-IT" err="1">
                <a:solidFill>
                  <a:schemeClr val="bg1"/>
                </a:solidFill>
                <a:ea typeface="+mn-lt"/>
                <a:cs typeface="+mn-lt"/>
              </a:rPr>
              <a:t>we</a:t>
            </a:r>
            <a:r>
              <a:rPr lang="it-IT">
                <a:solidFill>
                  <a:schemeClr val="bg1"/>
                </a:solidFill>
                <a:ea typeface="+mn-lt"/>
                <a:cs typeface="+mn-lt"/>
              </a:rPr>
              <a:t> set the schedule </a:t>
            </a:r>
            <a:r>
              <a:rPr lang="it-IT" err="1">
                <a:solidFill>
                  <a:schemeClr val="bg1"/>
                </a:solidFill>
                <a:ea typeface="+mn-lt"/>
                <a:cs typeface="+mn-lt"/>
              </a:rPr>
              <a:t>appropriately</a:t>
            </a:r>
            <a:r>
              <a:rPr lang="it-IT">
                <a:solidFill>
                  <a:schemeClr val="bg1"/>
                </a:solidFill>
                <a:ea typeface="+mn-lt"/>
                <a:cs typeface="+mn-lt"/>
              </a:rPr>
              <a:t>.</a:t>
            </a:r>
          </a:p>
          <a:p>
            <a:pPr marL="0" indent="0">
              <a:buNone/>
            </a:pPr>
            <a:endParaRPr lang="it-IT">
              <a:solidFill>
                <a:schemeClr val="bg1"/>
              </a:solidFill>
              <a:cs typeface="Calibri" panose="020F0502020204030204"/>
            </a:endParaRPr>
          </a:p>
          <a:p>
            <a:r>
              <a:rPr lang="it-IT">
                <a:solidFill>
                  <a:schemeClr val="bg1"/>
                </a:solidFill>
                <a:cs typeface="Calibri" panose="020F0502020204030204"/>
              </a:rPr>
              <a:t>So </a:t>
            </a:r>
            <a:r>
              <a:rPr lang="it-IT" err="1">
                <a:solidFill>
                  <a:schemeClr val="bg1"/>
                </a:solidFill>
                <a:cs typeface="Calibri" panose="020F0502020204030204"/>
              </a:rPr>
              <a:t>there’se</a:t>
            </a:r>
            <a:r>
              <a:rPr lang="it-IT">
                <a:solidFill>
                  <a:schemeClr val="bg1"/>
                </a:solidFill>
                <a:cs typeface="Calibri" panose="020F0502020204030204"/>
              </a:rPr>
              <a:t> the </a:t>
            </a:r>
            <a:r>
              <a:rPr lang="it-IT" err="1">
                <a:solidFill>
                  <a:schemeClr val="bg1"/>
                </a:solidFill>
                <a:cs typeface="Calibri" panose="020F0502020204030204"/>
              </a:rPr>
              <a:t>need</a:t>
            </a:r>
            <a:r>
              <a:rPr lang="it-IT">
                <a:solidFill>
                  <a:schemeClr val="bg1"/>
                </a:solidFill>
                <a:cs typeface="Calibri" panose="020F0502020204030204"/>
              </a:rPr>
              <a:t> to know </a:t>
            </a:r>
            <a:r>
              <a:rPr lang="it-IT">
                <a:solidFill>
                  <a:schemeClr val="bg1"/>
                </a:solidFill>
                <a:ea typeface="+mn-lt"/>
                <a:cs typeface="+mn-lt"/>
              </a:rPr>
              <a:t>the </a:t>
            </a:r>
            <a:r>
              <a:rPr lang="it-IT" err="1">
                <a:solidFill>
                  <a:schemeClr val="bg1"/>
                </a:solidFill>
                <a:ea typeface="+mn-lt"/>
                <a:cs typeface="+mn-lt"/>
              </a:rPr>
              <a:t>conditional</a:t>
            </a:r>
            <a:r>
              <a:rPr lang="it-IT">
                <a:solidFill>
                  <a:schemeClr val="bg1"/>
                </a:solidFill>
                <a:ea typeface="+mn-lt"/>
                <a:cs typeface="+mn-lt"/>
              </a:rPr>
              <a:t> </a:t>
            </a:r>
            <a:r>
              <a:rPr lang="it-IT" err="1">
                <a:solidFill>
                  <a:schemeClr val="bg1"/>
                </a:solidFill>
                <a:ea typeface="+mn-lt"/>
                <a:cs typeface="+mn-lt"/>
              </a:rPr>
              <a:t>distribution</a:t>
            </a:r>
            <a:r>
              <a:rPr lang="it-IT">
                <a:solidFill>
                  <a:schemeClr val="bg1"/>
                </a:solidFill>
                <a:ea typeface="+mn-lt"/>
                <a:cs typeface="+mn-lt"/>
              </a:rPr>
              <a:t> </a:t>
            </a:r>
            <a:r>
              <a:rPr lang="it-IT" i="1">
                <a:solidFill>
                  <a:schemeClr val="bg1"/>
                </a:solidFill>
                <a:ea typeface="+mn-lt"/>
                <a:cs typeface="+mn-lt"/>
              </a:rPr>
              <a:t>p</a:t>
            </a:r>
            <a:r>
              <a:rPr lang="it-IT">
                <a:solidFill>
                  <a:schemeClr val="bg1"/>
                </a:solidFill>
                <a:ea typeface="+mn-lt"/>
                <a:cs typeface="+mn-lt"/>
              </a:rPr>
              <a:t>(</a:t>
            </a:r>
            <a:r>
              <a:rPr lang="it-IT" b="1">
                <a:solidFill>
                  <a:schemeClr val="bg1"/>
                </a:solidFill>
                <a:ea typeface="+mn-lt"/>
                <a:cs typeface="+mn-lt"/>
              </a:rPr>
              <a:t>x</a:t>
            </a:r>
            <a:r>
              <a:rPr lang="it-IT" i="1">
                <a:solidFill>
                  <a:schemeClr val="bg1"/>
                </a:solidFill>
                <a:ea typeface="+mn-lt"/>
                <a:cs typeface="+mn-lt"/>
              </a:rPr>
              <a:t>t</a:t>
            </a:r>
            <a:r>
              <a:rPr lang="it-IT">
                <a:solidFill>
                  <a:schemeClr val="bg1"/>
                </a:solidFill>
                <a:ea typeface="+mn-lt"/>
                <a:cs typeface="+mn-lt"/>
              </a:rPr>
              <a:t>−1 ∣</a:t>
            </a:r>
            <a:r>
              <a:rPr lang="it-IT" b="1" err="1">
                <a:solidFill>
                  <a:schemeClr val="bg1"/>
                </a:solidFill>
                <a:ea typeface="+mn-lt"/>
                <a:cs typeface="+mn-lt"/>
              </a:rPr>
              <a:t>x</a:t>
            </a:r>
            <a:r>
              <a:rPr lang="it-IT" i="1" err="1">
                <a:solidFill>
                  <a:schemeClr val="bg1"/>
                </a:solidFill>
                <a:ea typeface="+mn-lt"/>
                <a:cs typeface="+mn-lt"/>
              </a:rPr>
              <a:t>t</a:t>
            </a:r>
            <a:r>
              <a:rPr lang="it-IT">
                <a:solidFill>
                  <a:schemeClr val="bg1"/>
                </a:solidFill>
                <a:ea typeface="+mn-lt"/>
                <a:cs typeface="+mn-lt"/>
              </a:rPr>
              <a:t> ), </a:t>
            </a:r>
            <a:r>
              <a:rPr lang="it-IT" err="1">
                <a:solidFill>
                  <a:schemeClr val="bg1"/>
                </a:solidFill>
                <a:ea typeface="+mn-lt"/>
                <a:cs typeface="+mn-lt"/>
              </a:rPr>
              <a:t>then</a:t>
            </a:r>
            <a:r>
              <a:rPr lang="it-IT">
                <a:solidFill>
                  <a:schemeClr val="bg1"/>
                </a:solidFill>
                <a:ea typeface="+mn-lt"/>
                <a:cs typeface="+mn-lt"/>
              </a:rPr>
              <a:t> </a:t>
            </a:r>
            <a:r>
              <a:rPr lang="it-IT" err="1">
                <a:solidFill>
                  <a:schemeClr val="bg1"/>
                </a:solidFill>
                <a:ea typeface="+mn-lt"/>
                <a:cs typeface="+mn-lt"/>
              </a:rPr>
              <a:t>it’s</a:t>
            </a:r>
            <a:r>
              <a:rPr lang="it-IT">
                <a:solidFill>
                  <a:schemeClr val="bg1"/>
                </a:solidFill>
                <a:ea typeface="+mn-lt"/>
                <a:cs typeface="+mn-lt"/>
              </a:rPr>
              <a:t> possibile to </a:t>
            </a:r>
            <a:r>
              <a:rPr lang="it-IT" err="1">
                <a:solidFill>
                  <a:schemeClr val="bg1"/>
                </a:solidFill>
                <a:ea typeface="+mn-lt"/>
                <a:cs typeface="+mn-lt"/>
              </a:rPr>
              <a:t>run</a:t>
            </a:r>
            <a:r>
              <a:rPr lang="it-IT">
                <a:solidFill>
                  <a:schemeClr val="bg1"/>
                </a:solidFill>
                <a:ea typeface="+mn-lt"/>
                <a:cs typeface="+mn-lt"/>
              </a:rPr>
              <a:t> the </a:t>
            </a:r>
            <a:r>
              <a:rPr lang="it-IT" err="1">
                <a:solidFill>
                  <a:schemeClr val="bg1"/>
                </a:solidFill>
                <a:ea typeface="+mn-lt"/>
                <a:cs typeface="+mn-lt"/>
              </a:rPr>
              <a:t>process</a:t>
            </a:r>
            <a:r>
              <a:rPr lang="it-IT">
                <a:solidFill>
                  <a:schemeClr val="bg1"/>
                </a:solidFill>
                <a:ea typeface="+mn-lt"/>
                <a:cs typeface="+mn-lt"/>
              </a:rPr>
              <a:t> in reverse: </a:t>
            </a:r>
            <a:br>
              <a:rPr lang="it-IT">
                <a:ea typeface="+mn-lt"/>
                <a:cs typeface="+mn-lt"/>
              </a:rPr>
            </a:br>
            <a:r>
              <a:rPr lang="it-IT">
                <a:solidFill>
                  <a:schemeClr val="bg1"/>
                </a:solidFill>
                <a:ea typeface="+mn-lt"/>
                <a:cs typeface="+mn-lt"/>
              </a:rPr>
              <a:t>by sampling some random </a:t>
            </a:r>
            <a:r>
              <a:rPr lang="it-IT" err="1">
                <a:solidFill>
                  <a:schemeClr val="bg1"/>
                </a:solidFill>
                <a:ea typeface="+mn-lt"/>
                <a:cs typeface="+mn-lt"/>
              </a:rPr>
              <a:t>Gaussian</a:t>
            </a:r>
            <a:r>
              <a:rPr lang="it-IT">
                <a:solidFill>
                  <a:schemeClr val="bg1"/>
                </a:solidFill>
                <a:ea typeface="+mn-lt"/>
                <a:cs typeface="+mn-lt"/>
              </a:rPr>
              <a:t> </a:t>
            </a:r>
            <a:r>
              <a:rPr lang="it-IT" err="1">
                <a:solidFill>
                  <a:schemeClr val="bg1"/>
                </a:solidFill>
                <a:ea typeface="+mn-lt"/>
                <a:cs typeface="+mn-lt"/>
              </a:rPr>
              <a:t>noise</a:t>
            </a:r>
            <a:r>
              <a:rPr lang="it-IT">
                <a:solidFill>
                  <a:schemeClr val="bg1"/>
                </a:solidFill>
                <a:ea typeface="+mn-lt"/>
                <a:cs typeface="+mn-lt"/>
              </a:rPr>
              <a:t> </a:t>
            </a:r>
            <a:r>
              <a:rPr lang="it-IT" b="1" err="1">
                <a:solidFill>
                  <a:schemeClr val="bg1"/>
                </a:solidFill>
                <a:ea typeface="+mn-lt"/>
                <a:cs typeface="+mn-lt"/>
              </a:rPr>
              <a:t>x</a:t>
            </a:r>
            <a:r>
              <a:rPr lang="it-IT" i="1" err="1">
                <a:solidFill>
                  <a:schemeClr val="bg1"/>
                </a:solidFill>
                <a:ea typeface="+mn-lt"/>
                <a:cs typeface="+mn-lt"/>
              </a:rPr>
              <a:t>T</a:t>
            </a:r>
            <a:r>
              <a:rPr lang="it-IT">
                <a:solidFill>
                  <a:schemeClr val="bg1"/>
                </a:solidFill>
                <a:ea typeface="+mn-lt"/>
                <a:cs typeface="+mn-lt"/>
              </a:rPr>
              <a:t>  and </a:t>
            </a:r>
            <a:r>
              <a:rPr lang="it-IT" err="1">
                <a:solidFill>
                  <a:schemeClr val="bg1"/>
                </a:solidFill>
                <a:ea typeface="+mn-lt"/>
                <a:cs typeface="+mn-lt"/>
              </a:rPr>
              <a:t>then</a:t>
            </a:r>
            <a:r>
              <a:rPr lang="it-IT">
                <a:solidFill>
                  <a:schemeClr val="bg1"/>
                </a:solidFill>
                <a:ea typeface="+mn-lt"/>
                <a:cs typeface="+mn-lt"/>
              </a:rPr>
              <a:t> </a:t>
            </a:r>
            <a:r>
              <a:rPr lang="it-IT" err="1">
                <a:solidFill>
                  <a:schemeClr val="bg1"/>
                </a:solidFill>
                <a:ea typeface="+mn-lt"/>
                <a:cs typeface="+mn-lt"/>
              </a:rPr>
              <a:t>gradually</a:t>
            </a:r>
            <a:r>
              <a:rPr lang="it-IT">
                <a:solidFill>
                  <a:schemeClr val="bg1"/>
                </a:solidFill>
                <a:ea typeface="+mn-lt"/>
                <a:cs typeface="+mn-lt"/>
              </a:rPr>
              <a:t> "</a:t>
            </a:r>
            <a:r>
              <a:rPr lang="it-IT" err="1">
                <a:solidFill>
                  <a:schemeClr val="bg1"/>
                </a:solidFill>
                <a:ea typeface="+mn-lt"/>
                <a:cs typeface="+mn-lt"/>
              </a:rPr>
              <a:t>denoise</a:t>
            </a:r>
            <a:r>
              <a:rPr lang="it-IT">
                <a:solidFill>
                  <a:schemeClr val="bg1"/>
                </a:solidFill>
                <a:ea typeface="+mn-lt"/>
                <a:cs typeface="+mn-lt"/>
              </a:rPr>
              <a:t>" </a:t>
            </a:r>
            <a:r>
              <a:rPr lang="it-IT" err="1">
                <a:solidFill>
                  <a:schemeClr val="bg1"/>
                </a:solidFill>
                <a:ea typeface="+mn-lt"/>
                <a:cs typeface="+mn-lt"/>
              </a:rPr>
              <a:t>it</a:t>
            </a:r>
            <a:r>
              <a:rPr lang="it-IT">
                <a:solidFill>
                  <a:schemeClr val="bg1"/>
                </a:solidFill>
                <a:ea typeface="+mn-lt"/>
                <a:cs typeface="+mn-lt"/>
              </a:rPr>
              <a:t>, the </a:t>
            </a:r>
            <a:r>
              <a:rPr lang="it-IT" err="1">
                <a:solidFill>
                  <a:schemeClr val="bg1"/>
                </a:solidFill>
                <a:ea typeface="+mn-lt"/>
                <a:cs typeface="+mn-lt"/>
              </a:rPr>
              <a:t>result</a:t>
            </a:r>
            <a:r>
              <a:rPr lang="it-IT">
                <a:solidFill>
                  <a:schemeClr val="bg1"/>
                </a:solidFill>
                <a:ea typeface="+mn-lt"/>
                <a:cs typeface="+mn-lt"/>
              </a:rPr>
              <a:t> </a:t>
            </a:r>
            <a:r>
              <a:rPr lang="it-IT" err="1">
                <a:solidFill>
                  <a:schemeClr val="bg1"/>
                </a:solidFill>
                <a:ea typeface="+mn-lt"/>
                <a:cs typeface="+mn-lt"/>
              </a:rPr>
              <a:t>is</a:t>
            </a:r>
            <a:r>
              <a:rPr lang="it-IT">
                <a:solidFill>
                  <a:schemeClr val="bg1"/>
                </a:solidFill>
                <a:ea typeface="+mn-lt"/>
                <a:cs typeface="+mn-lt"/>
              </a:rPr>
              <a:t> a sample from the </a:t>
            </a:r>
            <a:r>
              <a:rPr lang="it-IT" err="1">
                <a:solidFill>
                  <a:schemeClr val="bg1"/>
                </a:solidFill>
                <a:ea typeface="+mn-lt"/>
                <a:cs typeface="+mn-lt"/>
              </a:rPr>
              <a:t>real</a:t>
            </a:r>
            <a:r>
              <a:rPr lang="it-IT">
                <a:solidFill>
                  <a:schemeClr val="bg1"/>
                </a:solidFill>
                <a:ea typeface="+mn-lt"/>
                <a:cs typeface="+mn-lt"/>
              </a:rPr>
              <a:t> </a:t>
            </a:r>
            <a:r>
              <a:rPr lang="it-IT" err="1">
                <a:solidFill>
                  <a:schemeClr val="bg1"/>
                </a:solidFill>
                <a:ea typeface="+mn-lt"/>
                <a:cs typeface="+mn-lt"/>
              </a:rPr>
              <a:t>distribution</a:t>
            </a:r>
            <a:r>
              <a:rPr lang="it-IT">
                <a:solidFill>
                  <a:schemeClr val="bg1"/>
                </a:solidFill>
                <a:ea typeface="+mn-lt"/>
                <a:cs typeface="+mn-lt"/>
              </a:rPr>
              <a:t> </a:t>
            </a:r>
            <a:r>
              <a:rPr lang="it-IT" b="1">
                <a:solidFill>
                  <a:schemeClr val="bg1"/>
                </a:solidFill>
                <a:ea typeface="+mn-lt"/>
                <a:cs typeface="+mn-lt"/>
              </a:rPr>
              <a:t>x</a:t>
            </a:r>
            <a:r>
              <a:rPr lang="it-IT">
                <a:solidFill>
                  <a:schemeClr val="bg1"/>
                </a:solidFill>
                <a:ea typeface="+mn-lt"/>
                <a:cs typeface="+mn-lt"/>
              </a:rPr>
              <a:t>0 </a:t>
            </a:r>
            <a:r>
              <a:rPr lang="it-IT">
                <a:ea typeface="+mn-lt"/>
                <a:cs typeface="+mn-lt"/>
              </a:rPr>
              <a:t>.</a:t>
            </a:r>
            <a:endParaRPr lang="it-IT">
              <a:cs typeface="Calibri" panose="020F0502020204030204"/>
            </a:endParaRPr>
          </a:p>
        </p:txBody>
      </p:sp>
      <p:pic>
        <p:nvPicPr>
          <p:cNvPr id="8" name="Immagine 8">
            <a:extLst>
              <a:ext uri="{FF2B5EF4-FFF2-40B4-BE49-F238E27FC236}">
                <a16:creationId xmlns:a16="http://schemas.microsoft.com/office/drawing/2014/main" id="{28932F3F-07CD-26B7-0644-4FA1C02BA705}"/>
              </a:ext>
            </a:extLst>
          </p:cNvPr>
          <p:cNvPicPr>
            <a:picLocks noChangeAspect="1"/>
          </p:cNvPicPr>
          <p:nvPr/>
        </p:nvPicPr>
        <p:blipFill>
          <a:blip r:embed="rId3"/>
          <a:stretch>
            <a:fillRect/>
          </a:stretch>
        </p:blipFill>
        <p:spPr>
          <a:xfrm>
            <a:off x="3401682" y="5629654"/>
            <a:ext cx="5403010" cy="486995"/>
          </a:xfrm>
          <a:prstGeom prst="rect">
            <a:avLst/>
          </a:prstGeom>
        </p:spPr>
      </p:pic>
    </p:spTree>
    <p:extLst>
      <p:ext uri="{BB962C8B-B14F-4D97-AF65-F5344CB8AC3E}">
        <p14:creationId xmlns:p14="http://schemas.microsoft.com/office/powerpoint/2010/main" val="2597578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olo 1">
            <a:extLst>
              <a:ext uri="{FF2B5EF4-FFF2-40B4-BE49-F238E27FC236}">
                <a16:creationId xmlns:a16="http://schemas.microsoft.com/office/drawing/2014/main" id="{2450BBFB-8E13-9FA2-083F-EE7FE4EB0BDC}"/>
              </a:ext>
            </a:extLst>
          </p:cNvPr>
          <p:cNvSpPr>
            <a:spLocks noGrp="1"/>
          </p:cNvSpPr>
          <p:nvPr>
            <p:ph type="title"/>
          </p:nvPr>
        </p:nvSpPr>
        <p:spPr>
          <a:xfrm>
            <a:off x="1014141" y="1450655"/>
            <a:ext cx="3932030" cy="3956690"/>
          </a:xfrm>
        </p:spPr>
        <p:txBody>
          <a:bodyPr anchor="ctr">
            <a:normAutofit/>
          </a:bodyPr>
          <a:lstStyle/>
          <a:p>
            <a:r>
              <a:rPr lang="it-IT" sz="8000">
                <a:solidFill>
                  <a:schemeClr val="bg1"/>
                </a:solidFill>
                <a:cs typeface="Calibri Light"/>
              </a:rPr>
              <a:t>In short:</a:t>
            </a:r>
            <a:endParaRPr lang="it-IT" sz="800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420E415E-7507-551E-0476-BF99694212AB}"/>
              </a:ext>
            </a:extLst>
          </p:cNvPr>
          <p:cNvSpPr>
            <a:spLocks noGrp="1"/>
          </p:cNvSpPr>
          <p:nvPr>
            <p:ph idx="1"/>
          </p:nvPr>
        </p:nvSpPr>
        <p:spPr>
          <a:xfrm>
            <a:off x="6096000" y="562370"/>
            <a:ext cx="5008901" cy="5823682"/>
          </a:xfrm>
        </p:spPr>
        <p:txBody>
          <a:bodyPr vert="horz" lIns="91440" tIns="45720" rIns="91440" bIns="45720" rtlCol="0" anchor="ctr">
            <a:normAutofit/>
          </a:bodyPr>
          <a:lstStyle/>
          <a:p>
            <a:r>
              <a:rPr lang="it-IT" sz="2200">
                <a:solidFill>
                  <a:schemeClr val="bg1"/>
                </a:solidFill>
                <a:ea typeface="+mn-lt"/>
                <a:cs typeface="+mn-lt"/>
              </a:rPr>
              <a:t>Take a random sample </a:t>
            </a:r>
            <a:r>
              <a:rPr lang="it-IT" sz="2200" b="1">
                <a:solidFill>
                  <a:schemeClr val="bg1"/>
                </a:solidFill>
                <a:ea typeface="+mn-lt"/>
                <a:cs typeface="+mn-lt"/>
              </a:rPr>
              <a:t>x</a:t>
            </a:r>
            <a:r>
              <a:rPr lang="it-IT" sz="2200">
                <a:solidFill>
                  <a:schemeClr val="bg1"/>
                </a:solidFill>
                <a:ea typeface="+mn-lt"/>
                <a:cs typeface="+mn-lt"/>
              </a:rPr>
              <a:t>0  from the </a:t>
            </a:r>
            <a:r>
              <a:rPr lang="it-IT" sz="2200" err="1">
                <a:solidFill>
                  <a:schemeClr val="bg1"/>
                </a:solidFill>
                <a:ea typeface="+mn-lt"/>
                <a:cs typeface="+mn-lt"/>
              </a:rPr>
              <a:t>real</a:t>
            </a:r>
            <a:r>
              <a:rPr lang="it-IT" sz="2200">
                <a:solidFill>
                  <a:schemeClr val="bg1"/>
                </a:solidFill>
                <a:ea typeface="+mn-lt"/>
                <a:cs typeface="+mn-lt"/>
              </a:rPr>
              <a:t> </a:t>
            </a:r>
            <a:r>
              <a:rPr lang="it-IT" sz="2200" err="1">
                <a:solidFill>
                  <a:schemeClr val="bg1"/>
                </a:solidFill>
                <a:ea typeface="+mn-lt"/>
                <a:cs typeface="+mn-lt"/>
              </a:rPr>
              <a:t>unknown</a:t>
            </a:r>
            <a:r>
              <a:rPr lang="it-IT" sz="2200">
                <a:solidFill>
                  <a:schemeClr val="bg1"/>
                </a:solidFill>
                <a:ea typeface="+mn-lt"/>
                <a:cs typeface="+mn-lt"/>
              </a:rPr>
              <a:t> and </a:t>
            </a:r>
            <a:r>
              <a:rPr lang="it-IT" sz="2200" err="1">
                <a:solidFill>
                  <a:schemeClr val="bg1"/>
                </a:solidFill>
                <a:ea typeface="+mn-lt"/>
                <a:cs typeface="+mn-lt"/>
              </a:rPr>
              <a:t>possibily</a:t>
            </a:r>
            <a:r>
              <a:rPr lang="it-IT" sz="2200">
                <a:solidFill>
                  <a:schemeClr val="bg1"/>
                </a:solidFill>
                <a:ea typeface="+mn-lt"/>
                <a:cs typeface="+mn-lt"/>
              </a:rPr>
              <a:t> </a:t>
            </a:r>
            <a:r>
              <a:rPr lang="it-IT" sz="2200" err="1">
                <a:solidFill>
                  <a:schemeClr val="bg1"/>
                </a:solidFill>
                <a:ea typeface="+mn-lt"/>
                <a:cs typeface="+mn-lt"/>
              </a:rPr>
              <a:t>complex</a:t>
            </a:r>
            <a:r>
              <a:rPr lang="it-IT" sz="2200">
                <a:solidFill>
                  <a:schemeClr val="bg1"/>
                </a:solidFill>
                <a:ea typeface="+mn-lt"/>
                <a:cs typeface="+mn-lt"/>
              </a:rPr>
              <a:t> data </a:t>
            </a:r>
            <a:r>
              <a:rPr lang="it-IT" sz="2200" err="1">
                <a:solidFill>
                  <a:schemeClr val="bg1"/>
                </a:solidFill>
                <a:ea typeface="+mn-lt"/>
                <a:cs typeface="+mn-lt"/>
              </a:rPr>
              <a:t>distribution</a:t>
            </a:r>
            <a:r>
              <a:rPr lang="it-IT" sz="2200">
                <a:solidFill>
                  <a:schemeClr val="bg1"/>
                </a:solidFill>
                <a:ea typeface="+mn-lt"/>
                <a:cs typeface="+mn-lt"/>
              </a:rPr>
              <a:t> </a:t>
            </a:r>
            <a:r>
              <a:rPr lang="it-IT" sz="2200" i="1">
                <a:solidFill>
                  <a:schemeClr val="bg1"/>
                </a:solidFill>
                <a:ea typeface="+mn-lt"/>
                <a:cs typeface="+mn-lt"/>
              </a:rPr>
              <a:t>q</a:t>
            </a:r>
            <a:r>
              <a:rPr lang="it-IT" sz="2200">
                <a:solidFill>
                  <a:schemeClr val="bg1"/>
                </a:solidFill>
                <a:ea typeface="+mn-lt"/>
                <a:cs typeface="+mn-lt"/>
              </a:rPr>
              <a:t>(</a:t>
            </a:r>
            <a:r>
              <a:rPr lang="it-IT" sz="2200" b="1">
                <a:solidFill>
                  <a:schemeClr val="bg1"/>
                </a:solidFill>
                <a:ea typeface="+mn-lt"/>
                <a:cs typeface="+mn-lt"/>
              </a:rPr>
              <a:t>x</a:t>
            </a:r>
            <a:r>
              <a:rPr lang="it-IT" sz="2200">
                <a:solidFill>
                  <a:schemeClr val="bg1"/>
                </a:solidFill>
                <a:ea typeface="+mn-lt"/>
                <a:cs typeface="+mn-lt"/>
              </a:rPr>
              <a:t>0 )</a:t>
            </a:r>
            <a:endParaRPr lang="it-IT" sz="2200">
              <a:solidFill>
                <a:schemeClr val="bg1"/>
              </a:solidFill>
              <a:cs typeface="Calibri" panose="020F0502020204030204"/>
            </a:endParaRPr>
          </a:p>
          <a:p>
            <a:r>
              <a:rPr lang="it-IT" sz="2200">
                <a:solidFill>
                  <a:schemeClr val="bg1"/>
                </a:solidFill>
                <a:ea typeface="+mn-lt"/>
                <a:cs typeface="+mn-lt"/>
              </a:rPr>
              <a:t>Sample a </a:t>
            </a:r>
            <a:r>
              <a:rPr lang="it-IT" sz="2200" err="1">
                <a:solidFill>
                  <a:schemeClr val="bg1"/>
                </a:solidFill>
                <a:ea typeface="+mn-lt"/>
                <a:cs typeface="+mn-lt"/>
              </a:rPr>
              <a:t>noise</a:t>
            </a:r>
            <a:r>
              <a:rPr lang="it-IT" sz="2200">
                <a:solidFill>
                  <a:schemeClr val="bg1"/>
                </a:solidFill>
                <a:ea typeface="+mn-lt"/>
                <a:cs typeface="+mn-lt"/>
              </a:rPr>
              <a:t> </a:t>
            </a:r>
            <a:r>
              <a:rPr lang="it-IT" sz="2200" err="1">
                <a:solidFill>
                  <a:schemeClr val="bg1"/>
                </a:solidFill>
                <a:ea typeface="+mn-lt"/>
                <a:cs typeface="+mn-lt"/>
              </a:rPr>
              <a:t>level</a:t>
            </a:r>
            <a:r>
              <a:rPr lang="it-IT" sz="2200">
                <a:solidFill>
                  <a:schemeClr val="bg1"/>
                </a:solidFill>
                <a:ea typeface="+mn-lt"/>
                <a:cs typeface="+mn-lt"/>
              </a:rPr>
              <a:t> t </a:t>
            </a:r>
            <a:r>
              <a:rPr lang="it-IT" sz="2200" err="1">
                <a:solidFill>
                  <a:schemeClr val="bg1"/>
                </a:solidFill>
                <a:ea typeface="+mn-lt"/>
                <a:cs typeface="+mn-lt"/>
              </a:rPr>
              <a:t>uniformally</a:t>
            </a:r>
            <a:r>
              <a:rPr lang="it-IT" sz="2200">
                <a:solidFill>
                  <a:schemeClr val="bg1"/>
                </a:solidFill>
                <a:ea typeface="+mn-lt"/>
                <a:cs typeface="+mn-lt"/>
              </a:rPr>
              <a:t> </a:t>
            </a:r>
            <a:r>
              <a:rPr lang="it-IT" sz="2200" err="1">
                <a:solidFill>
                  <a:schemeClr val="bg1"/>
                </a:solidFill>
                <a:ea typeface="+mn-lt"/>
                <a:cs typeface="+mn-lt"/>
              </a:rPr>
              <a:t>between</a:t>
            </a:r>
            <a:r>
              <a:rPr lang="it-IT" sz="2200">
                <a:solidFill>
                  <a:schemeClr val="bg1"/>
                </a:solidFill>
                <a:ea typeface="+mn-lt"/>
                <a:cs typeface="+mn-lt"/>
              </a:rPr>
              <a:t> 1 and T</a:t>
            </a:r>
            <a:endParaRPr lang="it-IT" sz="2200">
              <a:solidFill>
                <a:schemeClr val="bg1"/>
              </a:solidFill>
            </a:endParaRPr>
          </a:p>
          <a:p>
            <a:r>
              <a:rPr lang="it-IT" sz="2200">
                <a:solidFill>
                  <a:schemeClr val="bg1"/>
                </a:solidFill>
                <a:ea typeface="+mn-lt"/>
                <a:cs typeface="+mn-lt"/>
              </a:rPr>
              <a:t>Sample some </a:t>
            </a:r>
            <a:r>
              <a:rPr lang="it-IT" sz="2200" err="1">
                <a:solidFill>
                  <a:schemeClr val="bg1"/>
                </a:solidFill>
                <a:ea typeface="+mn-lt"/>
                <a:cs typeface="+mn-lt"/>
              </a:rPr>
              <a:t>noise</a:t>
            </a:r>
            <a:r>
              <a:rPr lang="it-IT" sz="2200">
                <a:solidFill>
                  <a:schemeClr val="bg1"/>
                </a:solidFill>
                <a:ea typeface="+mn-lt"/>
                <a:cs typeface="+mn-lt"/>
              </a:rPr>
              <a:t> from a </a:t>
            </a:r>
            <a:r>
              <a:rPr lang="it-IT" sz="2200" err="1">
                <a:solidFill>
                  <a:schemeClr val="bg1"/>
                </a:solidFill>
                <a:ea typeface="+mn-lt"/>
                <a:cs typeface="+mn-lt"/>
              </a:rPr>
              <a:t>Gaussian</a:t>
            </a:r>
            <a:r>
              <a:rPr lang="it-IT" sz="2200">
                <a:solidFill>
                  <a:schemeClr val="bg1"/>
                </a:solidFill>
                <a:ea typeface="+mn-lt"/>
                <a:cs typeface="+mn-lt"/>
              </a:rPr>
              <a:t> </a:t>
            </a:r>
            <a:r>
              <a:rPr lang="it-IT" sz="2200" err="1">
                <a:solidFill>
                  <a:schemeClr val="bg1"/>
                </a:solidFill>
                <a:ea typeface="+mn-lt"/>
                <a:cs typeface="+mn-lt"/>
              </a:rPr>
              <a:t>distribution</a:t>
            </a:r>
            <a:r>
              <a:rPr lang="it-IT" sz="2200">
                <a:solidFill>
                  <a:schemeClr val="bg1"/>
                </a:solidFill>
                <a:ea typeface="+mn-lt"/>
                <a:cs typeface="+mn-lt"/>
              </a:rPr>
              <a:t> and </a:t>
            </a:r>
            <a:r>
              <a:rPr lang="it-IT" sz="2200" err="1">
                <a:solidFill>
                  <a:schemeClr val="bg1"/>
                </a:solidFill>
                <a:ea typeface="+mn-lt"/>
                <a:cs typeface="+mn-lt"/>
              </a:rPr>
              <a:t>corrupt</a:t>
            </a:r>
            <a:r>
              <a:rPr lang="it-IT" sz="2200">
                <a:solidFill>
                  <a:schemeClr val="bg1"/>
                </a:solidFill>
                <a:ea typeface="+mn-lt"/>
                <a:cs typeface="+mn-lt"/>
              </a:rPr>
              <a:t> the input by </a:t>
            </a:r>
            <a:r>
              <a:rPr lang="it-IT" sz="2200" err="1">
                <a:solidFill>
                  <a:schemeClr val="bg1"/>
                </a:solidFill>
                <a:ea typeface="+mn-lt"/>
                <a:cs typeface="+mn-lt"/>
              </a:rPr>
              <a:t>this</a:t>
            </a:r>
            <a:r>
              <a:rPr lang="it-IT" sz="2200">
                <a:solidFill>
                  <a:schemeClr val="bg1"/>
                </a:solidFill>
                <a:ea typeface="+mn-lt"/>
                <a:cs typeface="+mn-lt"/>
              </a:rPr>
              <a:t> </a:t>
            </a:r>
            <a:r>
              <a:rPr lang="it-IT" sz="2200" err="1">
                <a:solidFill>
                  <a:schemeClr val="bg1"/>
                </a:solidFill>
                <a:ea typeface="+mn-lt"/>
                <a:cs typeface="+mn-lt"/>
              </a:rPr>
              <a:t>noise</a:t>
            </a:r>
            <a:r>
              <a:rPr lang="it-IT" sz="2200">
                <a:solidFill>
                  <a:schemeClr val="bg1"/>
                </a:solidFill>
                <a:ea typeface="+mn-lt"/>
                <a:cs typeface="+mn-lt"/>
              </a:rPr>
              <a:t> </a:t>
            </a:r>
            <a:r>
              <a:rPr lang="it-IT" sz="2200" err="1">
                <a:solidFill>
                  <a:schemeClr val="bg1"/>
                </a:solidFill>
                <a:ea typeface="+mn-lt"/>
                <a:cs typeface="+mn-lt"/>
              </a:rPr>
              <a:t>at</a:t>
            </a:r>
            <a:r>
              <a:rPr lang="it-IT" sz="2200">
                <a:solidFill>
                  <a:schemeClr val="bg1"/>
                </a:solidFill>
                <a:ea typeface="+mn-lt"/>
                <a:cs typeface="+mn-lt"/>
              </a:rPr>
              <a:t> </a:t>
            </a:r>
            <a:r>
              <a:rPr lang="it-IT" sz="2200" err="1">
                <a:solidFill>
                  <a:schemeClr val="bg1"/>
                </a:solidFill>
                <a:ea typeface="+mn-lt"/>
                <a:cs typeface="+mn-lt"/>
              </a:rPr>
              <a:t>level</a:t>
            </a:r>
            <a:r>
              <a:rPr lang="it-IT" sz="2200">
                <a:solidFill>
                  <a:schemeClr val="bg1"/>
                </a:solidFill>
                <a:ea typeface="+mn-lt"/>
                <a:cs typeface="+mn-lt"/>
              </a:rPr>
              <a:t> t</a:t>
            </a:r>
            <a:endParaRPr lang="it-IT" sz="2200">
              <a:solidFill>
                <a:schemeClr val="bg1"/>
              </a:solidFill>
            </a:endParaRPr>
          </a:p>
          <a:p>
            <a:r>
              <a:rPr lang="it-IT" sz="2200">
                <a:solidFill>
                  <a:schemeClr val="bg1"/>
                </a:solidFill>
                <a:ea typeface="+mn-lt"/>
                <a:cs typeface="+mn-lt"/>
              </a:rPr>
              <a:t>the </a:t>
            </a:r>
            <a:r>
              <a:rPr lang="it-IT" sz="2200" err="1">
                <a:solidFill>
                  <a:schemeClr val="bg1"/>
                </a:solidFill>
                <a:ea typeface="+mn-lt"/>
                <a:cs typeface="+mn-lt"/>
              </a:rPr>
              <a:t>neural</a:t>
            </a:r>
            <a:r>
              <a:rPr lang="it-IT" sz="2200">
                <a:solidFill>
                  <a:schemeClr val="bg1"/>
                </a:solidFill>
                <a:ea typeface="+mn-lt"/>
                <a:cs typeface="+mn-lt"/>
              </a:rPr>
              <a:t> network </a:t>
            </a:r>
            <a:r>
              <a:rPr lang="it-IT" sz="2200" err="1">
                <a:solidFill>
                  <a:schemeClr val="bg1"/>
                </a:solidFill>
                <a:ea typeface="+mn-lt"/>
                <a:cs typeface="+mn-lt"/>
              </a:rPr>
              <a:t>is</a:t>
            </a:r>
            <a:r>
              <a:rPr lang="it-IT" sz="2200">
                <a:solidFill>
                  <a:schemeClr val="bg1"/>
                </a:solidFill>
                <a:ea typeface="+mn-lt"/>
                <a:cs typeface="+mn-lt"/>
              </a:rPr>
              <a:t> </a:t>
            </a:r>
            <a:r>
              <a:rPr lang="it-IT" sz="2200" err="1">
                <a:solidFill>
                  <a:schemeClr val="bg1"/>
                </a:solidFill>
                <a:ea typeface="+mn-lt"/>
                <a:cs typeface="+mn-lt"/>
              </a:rPr>
              <a:t>trained</a:t>
            </a:r>
            <a:r>
              <a:rPr lang="it-IT" sz="2200">
                <a:solidFill>
                  <a:schemeClr val="bg1"/>
                </a:solidFill>
                <a:ea typeface="+mn-lt"/>
                <a:cs typeface="+mn-lt"/>
              </a:rPr>
              <a:t> to </a:t>
            </a:r>
            <a:r>
              <a:rPr lang="it-IT" sz="2200" err="1">
                <a:solidFill>
                  <a:schemeClr val="bg1"/>
                </a:solidFill>
                <a:ea typeface="+mn-lt"/>
                <a:cs typeface="+mn-lt"/>
              </a:rPr>
              <a:t>predict</a:t>
            </a:r>
            <a:r>
              <a:rPr lang="it-IT" sz="2200">
                <a:solidFill>
                  <a:schemeClr val="bg1"/>
                </a:solidFill>
                <a:ea typeface="+mn-lt"/>
                <a:cs typeface="+mn-lt"/>
              </a:rPr>
              <a:t> </a:t>
            </a:r>
            <a:r>
              <a:rPr lang="it-IT" sz="2200" err="1">
                <a:solidFill>
                  <a:schemeClr val="bg1"/>
                </a:solidFill>
                <a:ea typeface="+mn-lt"/>
                <a:cs typeface="+mn-lt"/>
              </a:rPr>
              <a:t>this</a:t>
            </a:r>
            <a:r>
              <a:rPr lang="it-IT" sz="2200">
                <a:solidFill>
                  <a:schemeClr val="bg1"/>
                </a:solidFill>
                <a:ea typeface="+mn-lt"/>
                <a:cs typeface="+mn-lt"/>
              </a:rPr>
              <a:t> </a:t>
            </a:r>
            <a:r>
              <a:rPr lang="it-IT" sz="2200" err="1">
                <a:solidFill>
                  <a:schemeClr val="bg1"/>
                </a:solidFill>
                <a:ea typeface="+mn-lt"/>
                <a:cs typeface="+mn-lt"/>
              </a:rPr>
              <a:t>noise</a:t>
            </a:r>
            <a:r>
              <a:rPr lang="it-IT" sz="2200">
                <a:solidFill>
                  <a:schemeClr val="bg1"/>
                </a:solidFill>
                <a:ea typeface="+mn-lt"/>
                <a:cs typeface="+mn-lt"/>
              </a:rPr>
              <a:t> </a:t>
            </a:r>
            <a:r>
              <a:rPr lang="it-IT" sz="2200" err="1">
                <a:solidFill>
                  <a:schemeClr val="bg1"/>
                </a:solidFill>
                <a:ea typeface="+mn-lt"/>
                <a:cs typeface="+mn-lt"/>
              </a:rPr>
              <a:t>based</a:t>
            </a:r>
            <a:r>
              <a:rPr lang="it-IT" sz="2200">
                <a:solidFill>
                  <a:schemeClr val="bg1"/>
                </a:solidFill>
                <a:ea typeface="+mn-lt"/>
                <a:cs typeface="+mn-lt"/>
              </a:rPr>
              <a:t> on the </a:t>
            </a:r>
            <a:r>
              <a:rPr lang="it-IT" sz="2200" err="1">
                <a:solidFill>
                  <a:schemeClr val="bg1"/>
                </a:solidFill>
                <a:ea typeface="+mn-lt"/>
                <a:cs typeface="+mn-lt"/>
              </a:rPr>
              <a:t>corrupted</a:t>
            </a:r>
            <a:r>
              <a:rPr lang="it-IT" sz="2200">
                <a:solidFill>
                  <a:schemeClr val="bg1"/>
                </a:solidFill>
                <a:ea typeface="+mn-lt"/>
                <a:cs typeface="+mn-lt"/>
              </a:rPr>
              <a:t> image </a:t>
            </a:r>
            <a:r>
              <a:rPr lang="it-IT" sz="2200" b="1" err="1">
                <a:solidFill>
                  <a:schemeClr val="bg1"/>
                </a:solidFill>
                <a:ea typeface="+mn-lt"/>
                <a:cs typeface="+mn-lt"/>
              </a:rPr>
              <a:t>x</a:t>
            </a:r>
            <a:r>
              <a:rPr lang="it-IT" sz="2200" i="1" err="1">
                <a:solidFill>
                  <a:schemeClr val="bg1"/>
                </a:solidFill>
                <a:ea typeface="+mn-lt"/>
                <a:cs typeface="+mn-lt"/>
              </a:rPr>
              <a:t>t</a:t>
            </a:r>
            <a:r>
              <a:rPr lang="it-IT" sz="2200">
                <a:solidFill>
                  <a:schemeClr val="bg1"/>
                </a:solidFill>
                <a:ea typeface="+mn-lt"/>
                <a:cs typeface="+mn-lt"/>
              </a:rPr>
              <a:t>  (i.e. </a:t>
            </a:r>
            <a:r>
              <a:rPr lang="it-IT" sz="2200" err="1">
                <a:solidFill>
                  <a:schemeClr val="bg1"/>
                </a:solidFill>
                <a:ea typeface="+mn-lt"/>
                <a:cs typeface="+mn-lt"/>
              </a:rPr>
              <a:t>noise</a:t>
            </a:r>
            <a:r>
              <a:rPr lang="it-IT" sz="2200">
                <a:solidFill>
                  <a:schemeClr val="bg1"/>
                </a:solidFill>
                <a:ea typeface="+mn-lt"/>
                <a:cs typeface="+mn-lt"/>
              </a:rPr>
              <a:t> </a:t>
            </a:r>
            <a:r>
              <a:rPr lang="it-IT" sz="2200" err="1">
                <a:solidFill>
                  <a:schemeClr val="bg1"/>
                </a:solidFill>
                <a:ea typeface="+mn-lt"/>
                <a:cs typeface="+mn-lt"/>
              </a:rPr>
              <a:t>applied</a:t>
            </a:r>
            <a:r>
              <a:rPr lang="it-IT" sz="2200">
                <a:solidFill>
                  <a:schemeClr val="bg1"/>
                </a:solidFill>
                <a:ea typeface="+mn-lt"/>
                <a:cs typeface="+mn-lt"/>
              </a:rPr>
              <a:t> on </a:t>
            </a:r>
            <a:r>
              <a:rPr lang="it-IT" sz="2200" b="1">
                <a:solidFill>
                  <a:schemeClr val="bg1"/>
                </a:solidFill>
                <a:ea typeface="+mn-lt"/>
                <a:cs typeface="+mn-lt"/>
              </a:rPr>
              <a:t>x</a:t>
            </a:r>
            <a:r>
              <a:rPr lang="it-IT" sz="2200">
                <a:solidFill>
                  <a:schemeClr val="bg1"/>
                </a:solidFill>
                <a:ea typeface="+mn-lt"/>
                <a:cs typeface="+mn-lt"/>
              </a:rPr>
              <a:t>0  </a:t>
            </a:r>
            <a:r>
              <a:rPr lang="it-IT" sz="2200" err="1">
                <a:solidFill>
                  <a:schemeClr val="bg1"/>
                </a:solidFill>
                <a:ea typeface="+mn-lt"/>
                <a:cs typeface="+mn-lt"/>
              </a:rPr>
              <a:t>based</a:t>
            </a:r>
            <a:r>
              <a:rPr lang="it-IT" sz="2200">
                <a:solidFill>
                  <a:schemeClr val="bg1"/>
                </a:solidFill>
                <a:ea typeface="+mn-lt"/>
                <a:cs typeface="+mn-lt"/>
              </a:rPr>
              <a:t> on </a:t>
            </a:r>
            <a:r>
              <a:rPr lang="it-IT" sz="2200" err="1">
                <a:solidFill>
                  <a:schemeClr val="bg1"/>
                </a:solidFill>
                <a:ea typeface="+mn-lt"/>
                <a:cs typeface="+mn-lt"/>
              </a:rPr>
              <a:t>known</a:t>
            </a:r>
            <a:r>
              <a:rPr lang="it-IT" sz="2200">
                <a:solidFill>
                  <a:schemeClr val="bg1"/>
                </a:solidFill>
                <a:ea typeface="+mn-lt"/>
                <a:cs typeface="+mn-lt"/>
              </a:rPr>
              <a:t> schedule </a:t>
            </a:r>
            <a:r>
              <a:rPr lang="it-IT" sz="2200" i="1">
                <a:solidFill>
                  <a:schemeClr val="bg1"/>
                </a:solidFill>
                <a:ea typeface="+mn-lt"/>
                <a:cs typeface="+mn-lt"/>
              </a:rPr>
              <a:t>βt</a:t>
            </a:r>
            <a:r>
              <a:rPr lang="it-IT" sz="2200">
                <a:solidFill>
                  <a:schemeClr val="bg1"/>
                </a:solidFill>
                <a:ea typeface="+mn-lt"/>
                <a:cs typeface="+mn-lt"/>
              </a:rPr>
              <a:t> )</a:t>
            </a:r>
            <a:endParaRPr lang="it-IT" sz="2200">
              <a:solidFill>
                <a:schemeClr val="bg1"/>
              </a:solidFill>
            </a:endParaRPr>
          </a:p>
          <a:p>
            <a:pPr marL="0" indent="0">
              <a:buNone/>
            </a:pPr>
            <a:r>
              <a:rPr lang="it-IT" sz="2200">
                <a:solidFill>
                  <a:schemeClr val="bg1"/>
                </a:solidFill>
                <a:ea typeface="+mn-lt"/>
                <a:cs typeface="+mn-lt"/>
              </a:rPr>
              <a:t>In reality, </a:t>
            </a:r>
            <a:r>
              <a:rPr lang="it-IT" sz="2200" err="1">
                <a:solidFill>
                  <a:schemeClr val="bg1"/>
                </a:solidFill>
                <a:ea typeface="+mn-lt"/>
                <a:cs typeface="+mn-lt"/>
              </a:rPr>
              <a:t>all</a:t>
            </a:r>
            <a:r>
              <a:rPr lang="it-IT" sz="2200">
                <a:solidFill>
                  <a:schemeClr val="bg1"/>
                </a:solidFill>
                <a:ea typeface="+mn-lt"/>
                <a:cs typeface="+mn-lt"/>
              </a:rPr>
              <a:t> of </a:t>
            </a:r>
            <a:r>
              <a:rPr lang="it-IT" sz="2200" err="1">
                <a:solidFill>
                  <a:schemeClr val="bg1"/>
                </a:solidFill>
                <a:ea typeface="+mn-lt"/>
                <a:cs typeface="+mn-lt"/>
              </a:rPr>
              <a:t>this</a:t>
            </a:r>
            <a:r>
              <a:rPr lang="it-IT" sz="2200">
                <a:solidFill>
                  <a:schemeClr val="bg1"/>
                </a:solidFill>
                <a:ea typeface="+mn-lt"/>
                <a:cs typeface="+mn-lt"/>
              </a:rPr>
              <a:t> </a:t>
            </a:r>
            <a:r>
              <a:rPr lang="it-IT" sz="2200" err="1">
                <a:solidFill>
                  <a:schemeClr val="bg1"/>
                </a:solidFill>
                <a:ea typeface="+mn-lt"/>
                <a:cs typeface="+mn-lt"/>
              </a:rPr>
              <a:t>is</a:t>
            </a:r>
            <a:r>
              <a:rPr lang="it-IT" sz="2200">
                <a:solidFill>
                  <a:schemeClr val="bg1"/>
                </a:solidFill>
                <a:ea typeface="+mn-lt"/>
                <a:cs typeface="+mn-lt"/>
              </a:rPr>
              <a:t> </a:t>
            </a:r>
            <a:r>
              <a:rPr lang="it-IT" sz="2200" err="1">
                <a:solidFill>
                  <a:schemeClr val="bg1"/>
                </a:solidFill>
                <a:ea typeface="+mn-lt"/>
                <a:cs typeface="+mn-lt"/>
              </a:rPr>
              <a:t>done</a:t>
            </a:r>
            <a:r>
              <a:rPr lang="it-IT" sz="2200">
                <a:solidFill>
                  <a:schemeClr val="bg1"/>
                </a:solidFill>
                <a:ea typeface="+mn-lt"/>
                <a:cs typeface="+mn-lt"/>
              </a:rPr>
              <a:t> on </a:t>
            </a:r>
            <a:r>
              <a:rPr lang="it-IT" sz="2200" err="1">
                <a:solidFill>
                  <a:schemeClr val="bg1"/>
                </a:solidFill>
                <a:ea typeface="+mn-lt"/>
                <a:cs typeface="+mn-lt"/>
              </a:rPr>
              <a:t>batches</a:t>
            </a:r>
            <a:r>
              <a:rPr lang="it-IT" sz="2200">
                <a:solidFill>
                  <a:schemeClr val="bg1"/>
                </a:solidFill>
                <a:ea typeface="+mn-lt"/>
                <a:cs typeface="+mn-lt"/>
              </a:rPr>
              <a:t> of data, </a:t>
            </a:r>
            <a:r>
              <a:rPr lang="it-IT" sz="2200" err="1">
                <a:solidFill>
                  <a:schemeClr val="bg1"/>
                </a:solidFill>
                <a:ea typeface="+mn-lt"/>
                <a:cs typeface="+mn-lt"/>
              </a:rPr>
              <a:t>as</a:t>
            </a:r>
            <a:r>
              <a:rPr lang="it-IT" sz="2200">
                <a:solidFill>
                  <a:schemeClr val="bg1"/>
                </a:solidFill>
                <a:ea typeface="+mn-lt"/>
                <a:cs typeface="+mn-lt"/>
              </a:rPr>
              <a:t> one </a:t>
            </a:r>
            <a:r>
              <a:rPr lang="it-IT" sz="2200" err="1">
                <a:solidFill>
                  <a:schemeClr val="bg1"/>
                </a:solidFill>
                <a:ea typeface="+mn-lt"/>
                <a:cs typeface="+mn-lt"/>
              </a:rPr>
              <a:t>uses</a:t>
            </a:r>
            <a:r>
              <a:rPr lang="it-IT" sz="2200">
                <a:solidFill>
                  <a:schemeClr val="bg1"/>
                </a:solidFill>
                <a:ea typeface="+mn-lt"/>
                <a:cs typeface="+mn-lt"/>
              </a:rPr>
              <a:t> </a:t>
            </a:r>
            <a:r>
              <a:rPr lang="it-IT" sz="2200" err="1">
                <a:solidFill>
                  <a:schemeClr val="bg1"/>
                </a:solidFill>
                <a:ea typeface="+mn-lt"/>
                <a:cs typeface="+mn-lt"/>
              </a:rPr>
              <a:t>stochastic</a:t>
            </a:r>
            <a:r>
              <a:rPr lang="it-IT" sz="2200">
                <a:solidFill>
                  <a:schemeClr val="bg1"/>
                </a:solidFill>
                <a:ea typeface="+mn-lt"/>
                <a:cs typeface="+mn-lt"/>
              </a:rPr>
              <a:t> </a:t>
            </a:r>
            <a:r>
              <a:rPr lang="it-IT" sz="2200" err="1">
                <a:solidFill>
                  <a:schemeClr val="bg1"/>
                </a:solidFill>
                <a:ea typeface="+mn-lt"/>
                <a:cs typeface="+mn-lt"/>
              </a:rPr>
              <a:t>gradient</a:t>
            </a:r>
            <a:r>
              <a:rPr lang="it-IT" sz="2200">
                <a:solidFill>
                  <a:schemeClr val="bg1"/>
                </a:solidFill>
                <a:ea typeface="+mn-lt"/>
                <a:cs typeface="+mn-lt"/>
              </a:rPr>
              <a:t> </a:t>
            </a:r>
            <a:r>
              <a:rPr lang="it-IT" sz="2200" err="1">
                <a:solidFill>
                  <a:schemeClr val="bg1"/>
                </a:solidFill>
                <a:ea typeface="+mn-lt"/>
                <a:cs typeface="+mn-lt"/>
              </a:rPr>
              <a:t>descent</a:t>
            </a:r>
            <a:r>
              <a:rPr lang="it-IT" sz="2200">
                <a:solidFill>
                  <a:schemeClr val="bg1"/>
                </a:solidFill>
                <a:ea typeface="+mn-lt"/>
                <a:cs typeface="+mn-lt"/>
              </a:rPr>
              <a:t> to </a:t>
            </a:r>
            <a:r>
              <a:rPr lang="it-IT" sz="2200" err="1">
                <a:solidFill>
                  <a:schemeClr val="bg1"/>
                </a:solidFill>
                <a:ea typeface="+mn-lt"/>
                <a:cs typeface="+mn-lt"/>
              </a:rPr>
              <a:t>optimize</a:t>
            </a:r>
            <a:r>
              <a:rPr lang="it-IT" sz="2200">
                <a:solidFill>
                  <a:schemeClr val="bg1"/>
                </a:solidFill>
                <a:ea typeface="+mn-lt"/>
                <a:cs typeface="+mn-lt"/>
              </a:rPr>
              <a:t> </a:t>
            </a:r>
            <a:r>
              <a:rPr lang="it-IT" sz="2200" err="1">
                <a:solidFill>
                  <a:schemeClr val="bg1"/>
                </a:solidFill>
                <a:ea typeface="+mn-lt"/>
                <a:cs typeface="+mn-lt"/>
              </a:rPr>
              <a:t>neural</a:t>
            </a:r>
            <a:r>
              <a:rPr lang="it-IT" sz="2200">
                <a:solidFill>
                  <a:schemeClr val="bg1"/>
                </a:solidFill>
                <a:ea typeface="+mn-lt"/>
                <a:cs typeface="+mn-lt"/>
              </a:rPr>
              <a:t> networks.</a:t>
            </a:r>
            <a:endParaRPr lang="it-IT" sz="2200">
              <a:solidFill>
                <a:schemeClr val="bg1"/>
              </a:solidFill>
              <a:cs typeface="Calibri"/>
            </a:endParaRPr>
          </a:p>
          <a:p>
            <a:endParaRPr lang="it-IT" sz="1900">
              <a:solidFill>
                <a:schemeClr val="bg1"/>
              </a:solidFill>
              <a:cs typeface="Calibri"/>
            </a:endParaRPr>
          </a:p>
        </p:txBody>
      </p:sp>
    </p:spTree>
    <p:extLst>
      <p:ext uri="{BB962C8B-B14F-4D97-AF65-F5344CB8AC3E}">
        <p14:creationId xmlns:p14="http://schemas.microsoft.com/office/powerpoint/2010/main" val="2365483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EF90F5D4-E66A-B79B-18D5-535B9A423C4C}"/>
              </a:ext>
            </a:extLst>
          </p:cNvPr>
          <p:cNvSpPr>
            <a:spLocks noGrp="1"/>
          </p:cNvSpPr>
          <p:nvPr>
            <p:ph type="title"/>
          </p:nvPr>
        </p:nvSpPr>
        <p:spPr>
          <a:xfrm>
            <a:off x="804672" y="640263"/>
            <a:ext cx="5157216" cy="1344975"/>
          </a:xfrm>
        </p:spPr>
        <p:txBody>
          <a:bodyPr>
            <a:normAutofit/>
          </a:bodyPr>
          <a:lstStyle/>
          <a:p>
            <a:r>
              <a:rPr lang="it-IT" sz="4000">
                <a:cs typeface="Calibri Light"/>
              </a:rPr>
              <a:t>U-Net Network</a:t>
            </a:r>
          </a:p>
        </p:txBody>
      </p:sp>
      <p:sp>
        <p:nvSpPr>
          <p:cNvPr id="3" name="Segnaposto contenuto 2">
            <a:extLst>
              <a:ext uri="{FF2B5EF4-FFF2-40B4-BE49-F238E27FC236}">
                <a16:creationId xmlns:a16="http://schemas.microsoft.com/office/drawing/2014/main" id="{BFA27027-5BD0-B607-B76A-0A0EEF84044C}"/>
              </a:ext>
            </a:extLst>
          </p:cNvPr>
          <p:cNvSpPr>
            <a:spLocks noGrp="1"/>
          </p:cNvSpPr>
          <p:nvPr>
            <p:ph idx="1"/>
          </p:nvPr>
        </p:nvSpPr>
        <p:spPr>
          <a:xfrm>
            <a:off x="804672" y="2121763"/>
            <a:ext cx="5157216" cy="3773010"/>
          </a:xfrm>
        </p:spPr>
        <p:txBody>
          <a:bodyPr vert="horz" lIns="91440" tIns="45720" rIns="91440" bIns="45720" rtlCol="0">
            <a:normAutofit/>
          </a:bodyPr>
          <a:lstStyle/>
          <a:p>
            <a:pPr marL="0" indent="0">
              <a:buNone/>
            </a:pPr>
            <a:r>
              <a:rPr lang="it-IT" sz="2400">
                <a:ea typeface="+mn-lt"/>
                <a:cs typeface="+mn-lt"/>
              </a:rPr>
              <a:t>In the model </a:t>
            </a:r>
            <a:r>
              <a:rPr lang="it-IT" sz="2400" err="1">
                <a:ea typeface="+mn-lt"/>
                <a:cs typeface="+mn-lt"/>
              </a:rPr>
              <a:t>proposed</a:t>
            </a:r>
            <a:r>
              <a:rPr lang="it-IT" sz="2400">
                <a:ea typeface="+mn-lt"/>
                <a:cs typeface="+mn-lt"/>
              </a:rPr>
              <a:t> in the paper </a:t>
            </a:r>
            <a:r>
              <a:rPr lang="it-IT" sz="2400" err="1">
                <a:ea typeface="+mn-lt"/>
                <a:cs typeface="+mn-lt"/>
              </a:rPr>
              <a:t>there’s</a:t>
            </a:r>
            <a:r>
              <a:rPr lang="it-IT" sz="2400">
                <a:ea typeface="+mn-lt"/>
                <a:cs typeface="+mn-lt"/>
              </a:rPr>
              <a:t> a </a:t>
            </a:r>
            <a:r>
              <a:rPr lang="it-IT" sz="2400" b="1">
                <a:ea typeface="+mn-lt"/>
                <a:cs typeface="+mn-lt"/>
              </a:rPr>
              <a:t>U-Net </a:t>
            </a:r>
            <a:r>
              <a:rPr lang="it-IT" sz="2400">
                <a:ea typeface="+mn-lt"/>
                <a:cs typeface="+mn-lt"/>
              </a:rPr>
              <a:t>network, </a:t>
            </a:r>
            <a:r>
              <a:rPr lang="it-IT" sz="2400" err="1">
                <a:ea typeface="+mn-lt"/>
                <a:cs typeface="+mn-lt"/>
              </a:rPr>
              <a:t>it</a:t>
            </a:r>
            <a:r>
              <a:rPr lang="it-IT" sz="2400">
                <a:ea typeface="+mn-lt"/>
                <a:cs typeface="+mn-lt"/>
              </a:rPr>
              <a:t> </a:t>
            </a:r>
            <a:r>
              <a:rPr lang="it-IT" sz="2400" err="1">
                <a:ea typeface="+mn-lt"/>
                <a:cs typeface="+mn-lt"/>
              </a:rPr>
              <a:t>is</a:t>
            </a:r>
            <a:r>
              <a:rPr lang="it-IT" sz="2400">
                <a:ea typeface="+mn-lt"/>
                <a:cs typeface="+mn-lt"/>
              </a:rPr>
              <a:t> like </a:t>
            </a:r>
            <a:r>
              <a:rPr lang="it-IT" sz="2400" err="1">
                <a:ea typeface="+mn-lt"/>
                <a:cs typeface="+mn-lt"/>
              </a:rPr>
              <a:t>any</a:t>
            </a:r>
            <a:r>
              <a:rPr lang="it-IT" sz="2400">
                <a:ea typeface="+mn-lt"/>
                <a:cs typeface="+mn-lt"/>
              </a:rPr>
              <a:t> </a:t>
            </a:r>
            <a:r>
              <a:rPr lang="it-IT" sz="2400" err="1">
                <a:ea typeface="+mn-lt"/>
                <a:cs typeface="+mn-lt"/>
              </a:rPr>
              <a:t>autoencoder</a:t>
            </a:r>
            <a:r>
              <a:rPr lang="it-IT" sz="2400">
                <a:ea typeface="+mn-lt"/>
                <a:cs typeface="+mn-lt"/>
              </a:rPr>
              <a:t>, </a:t>
            </a:r>
            <a:r>
              <a:rPr lang="it-IT" sz="2400" err="1">
                <a:ea typeface="+mn-lt"/>
                <a:cs typeface="+mn-lt"/>
              </a:rPr>
              <a:t>consists</a:t>
            </a:r>
            <a:r>
              <a:rPr lang="it-IT" sz="2400">
                <a:ea typeface="+mn-lt"/>
                <a:cs typeface="+mn-lt"/>
              </a:rPr>
              <a:t> of a </a:t>
            </a:r>
            <a:r>
              <a:rPr lang="it-IT" sz="2400" err="1">
                <a:ea typeface="+mn-lt"/>
                <a:cs typeface="+mn-lt"/>
              </a:rPr>
              <a:t>bottleneck</a:t>
            </a:r>
            <a:r>
              <a:rPr lang="it-IT" sz="2400">
                <a:ea typeface="+mn-lt"/>
                <a:cs typeface="+mn-lt"/>
              </a:rPr>
              <a:t> in the middle </a:t>
            </a:r>
            <a:r>
              <a:rPr lang="it-IT" sz="2400" err="1">
                <a:ea typeface="+mn-lt"/>
                <a:cs typeface="+mn-lt"/>
              </a:rPr>
              <a:t>that</a:t>
            </a:r>
            <a:r>
              <a:rPr lang="it-IT" sz="2400">
                <a:ea typeface="+mn-lt"/>
                <a:cs typeface="+mn-lt"/>
              </a:rPr>
              <a:t> makes sure the network </a:t>
            </a:r>
            <a:r>
              <a:rPr lang="it-IT" sz="2400" err="1">
                <a:ea typeface="+mn-lt"/>
                <a:cs typeface="+mn-lt"/>
              </a:rPr>
              <a:t>learns</a:t>
            </a:r>
            <a:r>
              <a:rPr lang="it-IT" sz="2400">
                <a:ea typeface="+mn-lt"/>
                <a:cs typeface="+mn-lt"/>
              </a:rPr>
              <a:t> </a:t>
            </a:r>
            <a:r>
              <a:rPr lang="it-IT" sz="2400" err="1">
                <a:ea typeface="+mn-lt"/>
                <a:cs typeface="+mn-lt"/>
              </a:rPr>
              <a:t>only</a:t>
            </a:r>
            <a:r>
              <a:rPr lang="it-IT" sz="2400">
                <a:ea typeface="+mn-lt"/>
                <a:cs typeface="+mn-lt"/>
              </a:rPr>
              <a:t> the </a:t>
            </a:r>
            <a:r>
              <a:rPr lang="it-IT" sz="2400" err="1">
                <a:ea typeface="+mn-lt"/>
                <a:cs typeface="+mn-lt"/>
              </a:rPr>
              <a:t>most</a:t>
            </a:r>
            <a:r>
              <a:rPr lang="it-IT" sz="2400">
                <a:ea typeface="+mn-lt"/>
                <a:cs typeface="+mn-lt"/>
              </a:rPr>
              <a:t> </a:t>
            </a:r>
            <a:r>
              <a:rPr lang="it-IT" sz="2400" err="1">
                <a:ea typeface="+mn-lt"/>
                <a:cs typeface="+mn-lt"/>
              </a:rPr>
              <a:t>important</a:t>
            </a:r>
            <a:r>
              <a:rPr lang="it-IT" sz="2400">
                <a:ea typeface="+mn-lt"/>
                <a:cs typeface="+mn-lt"/>
              </a:rPr>
              <a:t> information. </a:t>
            </a:r>
            <a:r>
              <a:rPr lang="it-IT" sz="2400" err="1">
                <a:ea typeface="+mn-lt"/>
                <a:cs typeface="+mn-lt"/>
              </a:rPr>
              <a:t>Importantly</a:t>
            </a:r>
            <a:r>
              <a:rPr lang="it-IT" sz="2400">
                <a:ea typeface="+mn-lt"/>
                <a:cs typeface="+mn-lt"/>
              </a:rPr>
              <a:t>, </a:t>
            </a:r>
            <a:r>
              <a:rPr lang="it-IT" sz="2400" err="1">
                <a:ea typeface="+mn-lt"/>
                <a:cs typeface="+mn-lt"/>
              </a:rPr>
              <a:t>it</a:t>
            </a:r>
            <a:r>
              <a:rPr lang="it-IT" sz="2400">
                <a:ea typeface="+mn-lt"/>
                <a:cs typeface="+mn-lt"/>
              </a:rPr>
              <a:t> </a:t>
            </a:r>
            <a:r>
              <a:rPr lang="it-IT" sz="2400" err="1">
                <a:ea typeface="+mn-lt"/>
                <a:cs typeface="+mn-lt"/>
              </a:rPr>
              <a:t>introduced</a:t>
            </a:r>
            <a:r>
              <a:rPr lang="it-IT" sz="2400">
                <a:ea typeface="+mn-lt"/>
                <a:cs typeface="+mn-lt"/>
              </a:rPr>
              <a:t> </a:t>
            </a:r>
            <a:r>
              <a:rPr lang="it-IT" sz="2400" err="1">
                <a:ea typeface="+mn-lt"/>
                <a:cs typeface="+mn-lt"/>
              </a:rPr>
              <a:t>residual</a:t>
            </a:r>
            <a:r>
              <a:rPr lang="it-IT" sz="2400">
                <a:ea typeface="+mn-lt"/>
                <a:cs typeface="+mn-lt"/>
              </a:rPr>
              <a:t> connections </a:t>
            </a:r>
            <a:r>
              <a:rPr lang="it-IT" sz="2400" err="1">
                <a:ea typeface="+mn-lt"/>
                <a:cs typeface="+mn-lt"/>
              </a:rPr>
              <a:t>between</a:t>
            </a:r>
            <a:r>
              <a:rPr lang="it-IT" sz="2400">
                <a:ea typeface="+mn-lt"/>
                <a:cs typeface="+mn-lt"/>
              </a:rPr>
              <a:t> the encoder and decoder, </a:t>
            </a:r>
            <a:r>
              <a:rPr lang="it-IT" sz="2400" err="1">
                <a:ea typeface="+mn-lt"/>
                <a:cs typeface="+mn-lt"/>
              </a:rPr>
              <a:t>greatly</a:t>
            </a:r>
            <a:r>
              <a:rPr lang="it-IT" sz="2400">
                <a:ea typeface="+mn-lt"/>
                <a:cs typeface="+mn-lt"/>
              </a:rPr>
              <a:t> </a:t>
            </a:r>
            <a:r>
              <a:rPr lang="it-IT" sz="2400" err="1">
                <a:ea typeface="+mn-lt"/>
                <a:cs typeface="+mn-lt"/>
              </a:rPr>
              <a:t>improving</a:t>
            </a:r>
            <a:r>
              <a:rPr lang="it-IT" sz="2400">
                <a:ea typeface="+mn-lt"/>
                <a:cs typeface="+mn-lt"/>
              </a:rPr>
              <a:t> </a:t>
            </a:r>
            <a:r>
              <a:rPr lang="it-IT" sz="2400" err="1">
                <a:ea typeface="+mn-lt"/>
                <a:cs typeface="+mn-lt"/>
              </a:rPr>
              <a:t>gradient</a:t>
            </a:r>
            <a:r>
              <a:rPr lang="it-IT" sz="2400">
                <a:ea typeface="+mn-lt"/>
                <a:cs typeface="+mn-lt"/>
              </a:rPr>
              <a:t> flow.</a:t>
            </a:r>
            <a:endParaRPr lang="it-IT" sz="2400">
              <a:cs typeface="Calibri" panose="020F0502020204030204"/>
            </a:endParaRPr>
          </a:p>
        </p:txBody>
      </p:sp>
      <p:pic>
        <p:nvPicPr>
          <p:cNvPr id="4" name="Immagine 4">
            <a:extLst>
              <a:ext uri="{FF2B5EF4-FFF2-40B4-BE49-F238E27FC236}">
                <a16:creationId xmlns:a16="http://schemas.microsoft.com/office/drawing/2014/main" id="{75969435-227A-C83B-5F88-8E02453F8FBA}"/>
              </a:ext>
            </a:extLst>
          </p:cNvPr>
          <p:cNvPicPr>
            <a:picLocks noChangeAspect="1"/>
          </p:cNvPicPr>
          <p:nvPr/>
        </p:nvPicPr>
        <p:blipFill>
          <a:blip r:embed="rId2"/>
          <a:stretch>
            <a:fillRect/>
          </a:stretch>
        </p:blipFill>
        <p:spPr>
          <a:xfrm>
            <a:off x="6969642" y="1829526"/>
            <a:ext cx="4736963" cy="3043498"/>
          </a:xfrm>
          <a:prstGeom prst="rect">
            <a:avLst/>
          </a:prstGeom>
        </p:spPr>
      </p:pic>
    </p:spTree>
    <p:extLst>
      <p:ext uri="{BB962C8B-B14F-4D97-AF65-F5344CB8AC3E}">
        <p14:creationId xmlns:p14="http://schemas.microsoft.com/office/powerpoint/2010/main" val="121370684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E913A423-A04E-9056-F15A-C3A1D3C8518C}"/>
              </a:ext>
            </a:extLst>
          </p:cNvPr>
          <p:cNvSpPr>
            <a:spLocks noGrp="1"/>
          </p:cNvSpPr>
          <p:nvPr>
            <p:ph type="title"/>
          </p:nvPr>
        </p:nvSpPr>
        <p:spPr>
          <a:xfrm>
            <a:off x="838200" y="669925"/>
            <a:ext cx="4508946" cy="1325563"/>
          </a:xfrm>
        </p:spPr>
        <p:txBody>
          <a:bodyPr anchor="b">
            <a:normAutofit/>
          </a:bodyPr>
          <a:lstStyle/>
          <a:p>
            <a:pPr algn="r"/>
            <a:r>
              <a:rPr lang="it-IT">
                <a:solidFill>
                  <a:schemeClr val="bg1"/>
                </a:solidFill>
                <a:ea typeface="+mj-lt"/>
                <a:cs typeface="+mj-lt"/>
              </a:rPr>
              <a:t>How the model was build up?</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18922903-005D-C136-FF9A-010428B251FE}"/>
              </a:ext>
            </a:extLst>
          </p:cNvPr>
          <p:cNvSpPr>
            <a:spLocks noGrp="1"/>
          </p:cNvSpPr>
          <p:nvPr>
            <p:ph idx="1"/>
          </p:nvPr>
        </p:nvSpPr>
        <p:spPr>
          <a:xfrm>
            <a:off x="1076366" y="2097033"/>
            <a:ext cx="9924250" cy="3971841"/>
          </a:xfrm>
        </p:spPr>
        <p:txBody>
          <a:bodyPr vert="horz" lIns="91440" tIns="45720" rIns="91440" bIns="45720" rtlCol="0">
            <a:normAutofit fontScale="92500"/>
          </a:bodyPr>
          <a:lstStyle/>
          <a:p>
            <a:r>
              <a:rPr lang="it-IT" sz="2400">
                <a:solidFill>
                  <a:schemeClr val="bg1"/>
                </a:solidFill>
                <a:ea typeface="+mn-lt"/>
                <a:cs typeface="+mn-lt"/>
              </a:rPr>
              <a:t>first, a </a:t>
            </a:r>
            <a:r>
              <a:rPr lang="it-IT" sz="2400" b="1" err="1">
                <a:solidFill>
                  <a:schemeClr val="bg1"/>
                </a:solidFill>
                <a:ea typeface="+mn-lt"/>
                <a:cs typeface="+mn-lt"/>
              </a:rPr>
              <a:t>convolutional</a:t>
            </a:r>
            <a:r>
              <a:rPr lang="it-IT" sz="2400" b="1">
                <a:solidFill>
                  <a:schemeClr val="bg1"/>
                </a:solidFill>
                <a:ea typeface="+mn-lt"/>
                <a:cs typeface="+mn-lt"/>
              </a:rPr>
              <a:t> </a:t>
            </a:r>
            <a:r>
              <a:rPr lang="it-IT" sz="2400" b="1" err="1">
                <a:solidFill>
                  <a:schemeClr val="bg1"/>
                </a:solidFill>
                <a:ea typeface="+mn-lt"/>
                <a:cs typeface="+mn-lt"/>
              </a:rPr>
              <a:t>layer</a:t>
            </a:r>
            <a:r>
              <a:rPr lang="it-IT" sz="2400">
                <a:solidFill>
                  <a:schemeClr val="bg1"/>
                </a:solidFill>
                <a:ea typeface="+mn-lt"/>
                <a:cs typeface="+mn-lt"/>
              </a:rPr>
              <a:t> </a:t>
            </a:r>
            <a:r>
              <a:rPr lang="it-IT" sz="2400" err="1">
                <a:solidFill>
                  <a:schemeClr val="bg1"/>
                </a:solidFill>
                <a:ea typeface="+mn-lt"/>
                <a:cs typeface="+mn-lt"/>
              </a:rPr>
              <a:t>is</a:t>
            </a:r>
            <a:r>
              <a:rPr lang="it-IT" sz="2400">
                <a:solidFill>
                  <a:schemeClr val="bg1"/>
                </a:solidFill>
                <a:ea typeface="+mn-lt"/>
                <a:cs typeface="+mn-lt"/>
              </a:rPr>
              <a:t> </a:t>
            </a:r>
            <a:r>
              <a:rPr lang="it-IT" sz="2400" err="1">
                <a:solidFill>
                  <a:schemeClr val="bg1"/>
                </a:solidFill>
                <a:ea typeface="+mn-lt"/>
                <a:cs typeface="+mn-lt"/>
              </a:rPr>
              <a:t>applied</a:t>
            </a:r>
            <a:r>
              <a:rPr lang="it-IT" sz="2400">
                <a:solidFill>
                  <a:schemeClr val="bg1"/>
                </a:solidFill>
                <a:ea typeface="+mn-lt"/>
                <a:cs typeface="+mn-lt"/>
              </a:rPr>
              <a:t> on the batch of </a:t>
            </a:r>
            <a:r>
              <a:rPr lang="it-IT" sz="2400" err="1">
                <a:solidFill>
                  <a:schemeClr val="bg1"/>
                </a:solidFill>
                <a:ea typeface="+mn-lt"/>
                <a:cs typeface="+mn-lt"/>
              </a:rPr>
              <a:t>noisy</a:t>
            </a:r>
            <a:r>
              <a:rPr lang="it-IT" sz="2400">
                <a:solidFill>
                  <a:schemeClr val="bg1"/>
                </a:solidFill>
                <a:ea typeface="+mn-lt"/>
                <a:cs typeface="+mn-lt"/>
              </a:rPr>
              <a:t> images, and position </a:t>
            </a:r>
            <a:r>
              <a:rPr lang="it-IT" sz="2400" err="1">
                <a:solidFill>
                  <a:schemeClr val="bg1"/>
                </a:solidFill>
                <a:ea typeface="+mn-lt"/>
                <a:cs typeface="+mn-lt"/>
              </a:rPr>
              <a:t>embeddings</a:t>
            </a:r>
            <a:r>
              <a:rPr lang="it-IT" sz="2400">
                <a:solidFill>
                  <a:schemeClr val="bg1"/>
                </a:solidFill>
                <a:ea typeface="+mn-lt"/>
                <a:cs typeface="+mn-lt"/>
              </a:rPr>
              <a:t> are </a:t>
            </a:r>
            <a:r>
              <a:rPr lang="it-IT" sz="2400" err="1">
                <a:solidFill>
                  <a:schemeClr val="bg1"/>
                </a:solidFill>
                <a:ea typeface="+mn-lt"/>
                <a:cs typeface="+mn-lt"/>
              </a:rPr>
              <a:t>computed</a:t>
            </a:r>
            <a:r>
              <a:rPr lang="it-IT" sz="2400">
                <a:solidFill>
                  <a:schemeClr val="bg1"/>
                </a:solidFill>
                <a:ea typeface="+mn-lt"/>
                <a:cs typeface="+mn-lt"/>
              </a:rPr>
              <a:t> for the </a:t>
            </a:r>
            <a:r>
              <a:rPr lang="it-IT" sz="2400" err="1">
                <a:solidFill>
                  <a:schemeClr val="bg1"/>
                </a:solidFill>
                <a:ea typeface="+mn-lt"/>
                <a:cs typeface="+mn-lt"/>
              </a:rPr>
              <a:t>noise</a:t>
            </a:r>
            <a:r>
              <a:rPr lang="it-IT" sz="2400">
                <a:solidFill>
                  <a:schemeClr val="bg1"/>
                </a:solidFill>
                <a:ea typeface="+mn-lt"/>
                <a:cs typeface="+mn-lt"/>
              </a:rPr>
              <a:t> </a:t>
            </a:r>
            <a:r>
              <a:rPr lang="it-IT" sz="2400" err="1">
                <a:solidFill>
                  <a:schemeClr val="bg1"/>
                </a:solidFill>
                <a:ea typeface="+mn-lt"/>
                <a:cs typeface="+mn-lt"/>
              </a:rPr>
              <a:t>levels</a:t>
            </a:r>
            <a:endParaRPr lang="it-IT" sz="2400">
              <a:solidFill>
                <a:schemeClr val="bg1"/>
              </a:solidFill>
              <a:cs typeface="Calibri" panose="020F0502020204030204"/>
            </a:endParaRPr>
          </a:p>
          <a:p>
            <a:r>
              <a:rPr lang="it-IT" sz="2400" err="1">
                <a:solidFill>
                  <a:schemeClr val="bg1"/>
                </a:solidFill>
                <a:ea typeface="+mn-lt"/>
                <a:cs typeface="+mn-lt"/>
              </a:rPr>
              <a:t>next</a:t>
            </a:r>
            <a:r>
              <a:rPr lang="it-IT" sz="2400">
                <a:solidFill>
                  <a:schemeClr val="bg1"/>
                </a:solidFill>
                <a:ea typeface="+mn-lt"/>
                <a:cs typeface="+mn-lt"/>
              </a:rPr>
              <a:t>, a </a:t>
            </a:r>
            <a:r>
              <a:rPr lang="it-IT" sz="2400" err="1">
                <a:solidFill>
                  <a:schemeClr val="bg1"/>
                </a:solidFill>
                <a:ea typeface="+mn-lt"/>
                <a:cs typeface="+mn-lt"/>
              </a:rPr>
              <a:t>sequence</a:t>
            </a:r>
            <a:r>
              <a:rPr lang="it-IT" sz="2400">
                <a:solidFill>
                  <a:schemeClr val="bg1"/>
                </a:solidFill>
                <a:ea typeface="+mn-lt"/>
                <a:cs typeface="+mn-lt"/>
              </a:rPr>
              <a:t> of </a:t>
            </a:r>
            <a:r>
              <a:rPr lang="it-IT" sz="2400" b="1" err="1">
                <a:solidFill>
                  <a:schemeClr val="bg1"/>
                </a:solidFill>
                <a:ea typeface="+mn-lt"/>
                <a:cs typeface="+mn-lt"/>
              </a:rPr>
              <a:t>downsampling</a:t>
            </a:r>
            <a:r>
              <a:rPr lang="it-IT" sz="2400" b="1">
                <a:solidFill>
                  <a:schemeClr val="bg1"/>
                </a:solidFill>
                <a:ea typeface="+mn-lt"/>
                <a:cs typeface="+mn-lt"/>
              </a:rPr>
              <a:t> stages</a:t>
            </a:r>
            <a:r>
              <a:rPr lang="it-IT" sz="2400">
                <a:solidFill>
                  <a:schemeClr val="bg1"/>
                </a:solidFill>
                <a:ea typeface="+mn-lt"/>
                <a:cs typeface="+mn-lt"/>
              </a:rPr>
              <a:t> are </a:t>
            </a:r>
            <a:r>
              <a:rPr lang="it-IT" sz="2400" err="1">
                <a:solidFill>
                  <a:schemeClr val="bg1"/>
                </a:solidFill>
                <a:ea typeface="+mn-lt"/>
                <a:cs typeface="+mn-lt"/>
              </a:rPr>
              <a:t>applied</a:t>
            </a:r>
            <a:r>
              <a:rPr lang="it-IT" sz="2400">
                <a:solidFill>
                  <a:schemeClr val="bg1"/>
                </a:solidFill>
                <a:ea typeface="+mn-lt"/>
                <a:cs typeface="+mn-lt"/>
              </a:rPr>
              <a:t>. </a:t>
            </a:r>
            <a:r>
              <a:rPr lang="it-IT" sz="2400" err="1">
                <a:solidFill>
                  <a:schemeClr val="bg1"/>
                </a:solidFill>
                <a:ea typeface="+mn-lt"/>
                <a:cs typeface="+mn-lt"/>
              </a:rPr>
              <a:t>Each</a:t>
            </a:r>
            <a:r>
              <a:rPr lang="it-IT" sz="2400">
                <a:solidFill>
                  <a:schemeClr val="bg1"/>
                </a:solidFill>
                <a:ea typeface="+mn-lt"/>
                <a:cs typeface="+mn-lt"/>
              </a:rPr>
              <a:t> </a:t>
            </a:r>
            <a:r>
              <a:rPr lang="it-IT" sz="2400" err="1">
                <a:solidFill>
                  <a:schemeClr val="bg1"/>
                </a:solidFill>
                <a:ea typeface="+mn-lt"/>
                <a:cs typeface="+mn-lt"/>
              </a:rPr>
              <a:t>downsampling</a:t>
            </a:r>
            <a:r>
              <a:rPr lang="it-IT" sz="2400">
                <a:solidFill>
                  <a:schemeClr val="bg1"/>
                </a:solidFill>
                <a:ea typeface="+mn-lt"/>
                <a:cs typeface="+mn-lt"/>
              </a:rPr>
              <a:t> stage </a:t>
            </a:r>
            <a:r>
              <a:rPr lang="it-IT" sz="2400" err="1">
                <a:solidFill>
                  <a:schemeClr val="bg1"/>
                </a:solidFill>
                <a:ea typeface="+mn-lt"/>
                <a:cs typeface="+mn-lt"/>
              </a:rPr>
              <a:t>consists</a:t>
            </a:r>
            <a:r>
              <a:rPr lang="it-IT" sz="2400">
                <a:solidFill>
                  <a:schemeClr val="bg1"/>
                </a:solidFill>
                <a:ea typeface="+mn-lt"/>
                <a:cs typeface="+mn-lt"/>
              </a:rPr>
              <a:t> of </a:t>
            </a:r>
            <a:r>
              <a:rPr lang="it-IT" sz="2400" b="1">
                <a:solidFill>
                  <a:schemeClr val="bg1"/>
                </a:solidFill>
                <a:ea typeface="+mn-lt"/>
                <a:cs typeface="+mn-lt"/>
              </a:rPr>
              <a:t>2 </a:t>
            </a:r>
            <a:r>
              <a:rPr lang="it-IT" sz="2400" b="1" err="1">
                <a:solidFill>
                  <a:schemeClr val="bg1"/>
                </a:solidFill>
                <a:ea typeface="+mn-lt"/>
                <a:cs typeface="+mn-lt"/>
              </a:rPr>
              <a:t>ResNet</a:t>
            </a:r>
            <a:r>
              <a:rPr lang="it-IT" sz="2400" b="1">
                <a:solidFill>
                  <a:schemeClr val="bg1"/>
                </a:solidFill>
                <a:ea typeface="+mn-lt"/>
                <a:cs typeface="+mn-lt"/>
              </a:rPr>
              <a:t>/</a:t>
            </a:r>
            <a:r>
              <a:rPr lang="it-IT" sz="2400" b="1" err="1">
                <a:solidFill>
                  <a:schemeClr val="bg1"/>
                </a:solidFill>
                <a:ea typeface="+mn-lt"/>
                <a:cs typeface="+mn-lt"/>
              </a:rPr>
              <a:t>ConvNeXT</a:t>
            </a:r>
            <a:r>
              <a:rPr lang="it-IT" sz="2400" b="1">
                <a:solidFill>
                  <a:schemeClr val="bg1"/>
                </a:solidFill>
                <a:ea typeface="+mn-lt"/>
                <a:cs typeface="+mn-lt"/>
              </a:rPr>
              <a:t> </a:t>
            </a:r>
            <a:r>
              <a:rPr lang="it-IT" sz="2400" b="1" err="1">
                <a:solidFill>
                  <a:schemeClr val="bg1"/>
                </a:solidFill>
                <a:ea typeface="+mn-lt"/>
                <a:cs typeface="+mn-lt"/>
              </a:rPr>
              <a:t>blocks</a:t>
            </a:r>
            <a:r>
              <a:rPr lang="it-IT" sz="2400">
                <a:solidFill>
                  <a:schemeClr val="bg1"/>
                </a:solidFill>
                <a:ea typeface="+mn-lt"/>
                <a:cs typeface="+mn-lt"/>
              </a:rPr>
              <a:t> + </a:t>
            </a:r>
            <a:r>
              <a:rPr lang="it-IT" sz="2400" b="1" err="1">
                <a:solidFill>
                  <a:schemeClr val="bg1"/>
                </a:solidFill>
                <a:ea typeface="+mn-lt"/>
                <a:cs typeface="+mn-lt"/>
              </a:rPr>
              <a:t>groupnorm</a:t>
            </a:r>
            <a:r>
              <a:rPr lang="it-IT" sz="2400">
                <a:solidFill>
                  <a:schemeClr val="bg1"/>
                </a:solidFill>
                <a:ea typeface="+mn-lt"/>
                <a:cs typeface="+mn-lt"/>
              </a:rPr>
              <a:t> + </a:t>
            </a:r>
            <a:r>
              <a:rPr lang="it-IT" sz="2400" b="1" err="1">
                <a:solidFill>
                  <a:schemeClr val="bg1"/>
                </a:solidFill>
                <a:ea typeface="+mn-lt"/>
                <a:cs typeface="+mn-lt"/>
              </a:rPr>
              <a:t>attention</a:t>
            </a:r>
            <a:r>
              <a:rPr lang="it-IT" sz="2400" b="1">
                <a:solidFill>
                  <a:schemeClr val="bg1"/>
                </a:solidFill>
                <a:ea typeface="+mn-lt"/>
                <a:cs typeface="+mn-lt"/>
              </a:rPr>
              <a:t> </a:t>
            </a:r>
            <a:r>
              <a:rPr lang="it-IT" sz="2400">
                <a:solidFill>
                  <a:schemeClr val="bg1"/>
                </a:solidFill>
                <a:ea typeface="+mn-lt"/>
                <a:cs typeface="+mn-lt"/>
              </a:rPr>
              <a:t>+ </a:t>
            </a:r>
            <a:r>
              <a:rPr lang="it-IT" sz="2400" b="1" err="1">
                <a:solidFill>
                  <a:schemeClr val="bg1"/>
                </a:solidFill>
                <a:ea typeface="+mn-lt"/>
                <a:cs typeface="+mn-lt"/>
              </a:rPr>
              <a:t>residual</a:t>
            </a:r>
            <a:r>
              <a:rPr lang="it-IT" sz="2400" b="1">
                <a:solidFill>
                  <a:schemeClr val="bg1"/>
                </a:solidFill>
                <a:ea typeface="+mn-lt"/>
                <a:cs typeface="+mn-lt"/>
              </a:rPr>
              <a:t> connection </a:t>
            </a:r>
            <a:r>
              <a:rPr lang="it-IT" sz="2400">
                <a:solidFill>
                  <a:schemeClr val="bg1"/>
                </a:solidFill>
                <a:ea typeface="+mn-lt"/>
                <a:cs typeface="+mn-lt"/>
              </a:rPr>
              <a:t>+ a</a:t>
            </a:r>
            <a:r>
              <a:rPr lang="it-IT" sz="2400" b="1">
                <a:solidFill>
                  <a:schemeClr val="bg1"/>
                </a:solidFill>
                <a:ea typeface="+mn-lt"/>
                <a:cs typeface="+mn-lt"/>
              </a:rPr>
              <a:t> </a:t>
            </a:r>
            <a:r>
              <a:rPr lang="it-IT" sz="2400" b="1" err="1">
                <a:solidFill>
                  <a:schemeClr val="bg1"/>
                </a:solidFill>
                <a:ea typeface="+mn-lt"/>
                <a:cs typeface="+mn-lt"/>
              </a:rPr>
              <a:t>downsample</a:t>
            </a:r>
            <a:r>
              <a:rPr lang="it-IT" sz="2400" b="1">
                <a:solidFill>
                  <a:schemeClr val="bg1"/>
                </a:solidFill>
                <a:ea typeface="+mn-lt"/>
                <a:cs typeface="+mn-lt"/>
              </a:rPr>
              <a:t> </a:t>
            </a:r>
            <a:r>
              <a:rPr lang="it-IT" sz="2400" b="1" err="1">
                <a:solidFill>
                  <a:schemeClr val="bg1"/>
                </a:solidFill>
                <a:ea typeface="+mn-lt"/>
                <a:cs typeface="+mn-lt"/>
              </a:rPr>
              <a:t>operation</a:t>
            </a:r>
            <a:endParaRPr lang="it-IT" sz="2400" b="1">
              <a:solidFill>
                <a:schemeClr val="bg1"/>
              </a:solidFill>
            </a:endParaRPr>
          </a:p>
          <a:p>
            <a:r>
              <a:rPr lang="it-IT" sz="2400" err="1">
                <a:solidFill>
                  <a:schemeClr val="bg1"/>
                </a:solidFill>
                <a:ea typeface="+mn-lt"/>
                <a:cs typeface="+mn-lt"/>
              </a:rPr>
              <a:t>at</a:t>
            </a:r>
            <a:r>
              <a:rPr lang="it-IT" sz="2400">
                <a:solidFill>
                  <a:schemeClr val="bg1"/>
                </a:solidFill>
                <a:ea typeface="+mn-lt"/>
                <a:cs typeface="+mn-lt"/>
              </a:rPr>
              <a:t> the middle of the network, </a:t>
            </a:r>
            <a:r>
              <a:rPr lang="it-IT" sz="2400" err="1">
                <a:solidFill>
                  <a:schemeClr val="bg1"/>
                </a:solidFill>
                <a:ea typeface="+mn-lt"/>
                <a:cs typeface="+mn-lt"/>
              </a:rPr>
              <a:t>again</a:t>
            </a:r>
            <a:r>
              <a:rPr lang="it-IT" sz="2400">
                <a:solidFill>
                  <a:schemeClr val="bg1"/>
                </a:solidFill>
                <a:ea typeface="+mn-lt"/>
                <a:cs typeface="+mn-lt"/>
              </a:rPr>
              <a:t> </a:t>
            </a:r>
            <a:r>
              <a:rPr lang="it-IT" sz="2400" b="1" err="1">
                <a:solidFill>
                  <a:schemeClr val="bg1"/>
                </a:solidFill>
                <a:ea typeface="+mn-lt"/>
                <a:cs typeface="+mn-lt"/>
              </a:rPr>
              <a:t>ResNet</a:t>
            </a:r>
            <a:r>
              <a:rPr lang="it-IT" sz="2400">
                <a:solidFill>
                  <a:schemeClr val="bg1"/>
                </a:solidFill>
                <a:ea typeface="+mn-lt"/>
                <a:cs typeface="+mn-lt"/>
              </a:rPr>
              <a:t> or </a:t>
            </a:r>
            <a:r>
              <a:rPr lang="it-IT" sz="2400" b="1" err="1">
                <a:solidFill>
                  <a:schemeClr val="bg1"/>
                </a:solidFill>
                <a:ea typeface="+mn-lt"/>
                <a:cs typeface="+mn-lt"/>
              </a:rPr>
              <a:t>ConvNeXT</a:t>
            </a:r>
            <a:r>
              <a:rPr lang="it-IT" sz="2400" b="1">
                <a:solidFill>
                  <a:schemeClr val="bg1"/>
                </a:solidFill>
                <a:ea typeface="+mn-lt"/>
                <a:cs typeface="+mn-lt"/>
              </a:rPr>
              <a:t> </a:t>
            </a:r>
            <a:r>
              <a:rPr lang="it-IT" sz="2400" b="1" err="1">
                <a:solidFill>
                  <a:schemeClr val="bg1"/>
                </a:solidFill>
                <a:ea typeface="+mn-lt"/>
                <a:cs typeface="+mn-lt"/>
              </a:rPr>
              <a:t>blocks</a:t>
            </a:r>
            <a:r>
              <a:rPr lang="it-IT" sz="2400">
                <a:solidFill>
                  <a:schemeClr val="bg1"/>
                </a:solidFill>
                <a:ea typeface="+mn-lt"/>
                <a:cs typeface="+mn-lt"/>
              </a:rPr>
              <a:t> are </a:t>
            </a:r>
            <a:r>
              <a:rPr lang="it-IT" sz="2400" err="1">
                <a:solidFill>
                  <a:schemeClr val="bg1"/>
                </a:solidFill>
                <a:ea typeface="+mn-lt"/>
                <a:cs typeface="+mn-lt"/>
              </a:rPr>
              <a:t>applied</a:t>
            </a:r>
            <a:r>
              <a:rPr lang="it-IT" sz="2400">
                <a:solidFill>
                  <a:schemeClr val="bg1"/>
                </a:solidFill>
                <a:ea typeface="+mn-lt"/>
                <a:cs typeface="+mn-lt"/>
              </a:rPr>
              <a:t>, </a:t>
            </a:r>
            <a:r>
              <a:rPr lang="it-IT" sz="2400" err="1">
                <a:solidFill>
                  <a:schemeClr val="bg1"/>
                </a:solidFill>
                <a:ea typeface="+mn-lt"/>
                <a:cs typeface="+mn-lt"/>
              </a:rPr>
              <a:t>interleaved</a:t>
            </a:r>
            <a:r>
              <a:rPr lang="it-IT" sz="2400">
                <a:solidFill>
                  <a:schemeClr val="bg1"/>
                </a:solidFill>
                <a:ea typeface="+mn-lt"/>
                <a:cs typeface="+mn-lt"/>
              </a:rPr>
              <a:t> with </a:t>
            </a:r>
            <a:r>
              <a:rPr lang="it-IT" sz="2400" err="1">
                <a:solidFill>
                  <a:schemeClr val="bg1"/>
                </a:solidFill>
                <a:ea typeface="+mn-lt"/>
                <a:cs typeface="+mn-lt"/>
              </a:rPr>
              <a:t>attention</a:t>
            </a:r>
            <a:endParaRPr lang="it-IT" sz="2400">
              <a:solidFill>
                <a:schemeClr val="bg1"/>
              </a:solidFill>
            </a:endParaRPr>
          </a:p>
          <a:p>
            <a:r>
              <a:rPr lang="it-IT" sz="2400" err="1">
                <a:solidFill>
                  <a:schemeClr val="bg1"/>
                </a:solidFill>
                <a:ea typeface="+mn-lt"/>
                <a:cs typeface="+mn-lt"/>
              </a:rPr>
              <a:t>next</a:t>
            </a:r>
            <a:r>
              <a:rPr lang="it-IT" sz="2400">
                <a:solidFill>
                  <a:schemeClr val="bg1"/>
                </a:solidFill>
                <a:ea typeface="+mn-lt"/>
                <a:cs typeface="+mn-lt"/>
              </a:rPr>
              <a:t>, a </a:t>
            </a:r>
            <a:r>
              <a:rPr lang="it-IT" sz="2400" err="1">
                <a:solidFill>
                  <a:schemeClr val="bg1"/>
                </a:solidFill>
                <a:ea typeface="+mn-lt"/>
                <a:cs typeface="+mn-lt"/>
              </a:rPr>
              <a:t>sequence</a:t>
            </a:r>
            <a:r>
              <a:rPr lang="it-IT" sz="2400">
                <a:solidFill>
                  <a:schemeClr val="bg1"/>
                </a:solidFill>
                <a:ea typeface="+mn-lt"/>
                <a:cs typeface="+mn-lt"/>
              </a:rPr>
              <a:t> of </a:t>
            </a:r>
            <a:r>
              <a:rPr lang="it-IT" sz="2400" b="1" err="1">
                <a:solidFill>
                  <a:schemeClr val="bg1"/>
                </a:solidFill>
                <a:ea typeface="+mn-lt"/>
                <a:cs typeface="+mn-lt"/>
              </a:rPr>
              <a:t>upsampling</a:t>
            </a:r>
            <a:r>
              <a:rPr lang="it-IT" sz="2400" b="1">
                <a:solidFill>
                  <a:schemeClr val="bg1"/>
                </a:solidFill>
                <a:ea typeface="+mn-lt"/>
                <a:cs typeface="+mn-lt"/>
              </a:rPr>
              <a:t> stages</a:t>
            </a:r>
            <a:r>
              <a:rPr lang="it-IT" sz="2400">
                <a:solidFill>
                  <a:schemeClr val="bg1"/>
                </a:solidFill>
                <a:ea typeface="+mn-lt"/>
                <a:cs typeface="+mn-lt"/>
              </a:rPr>
              <a:t> are </a:t>
            </a:r>
            <a:r>
              <a:rPr lang="it-IT" sz="2400" err="1">
                <a:solidFill>
                  <a:schemeClr val="bg1"/>
                </a:solidFill>
                <a:ea typeface="+mn-lt"/>
                <a:cs typeface="+mn-lt"/>
              </a:rPr>
              <a:t>applied</a:t>
            </a:r>
            <a:r>
              <a:rPr lang="it-IT" sz="2400">
                <a:solidFill>
                  <a:schemeClr val="bg1"/>
                </a:solidFill>
                <a:ea typeface="+mn-lt"/>
                <a:cs typeface="+mn-lt"/>
              </a:rPr>
              <a:t>. </a:t>
            </a:r>
            <a:r>
              <a:rPr lang="it-IT" sz="2400" err="1">
                <a:solidFill>
                  <a:schemeClr val="bg1"/>
                </a:solidFill>
                <a:ea typeface="+mn-lt"/>
                <a:cs typeface="+mn-lt"/>
              </a:rPr>
              <a:t>Each</a:t>
            </a:r>
            <a:r>
              <a:rPr lang="it-IT" sz="2400">
                <a:solidFill>
                  <a:schemeClr val="bg1"/>
                </a:solidFill>
                <a:ea typeface="+mn-lt"/>
                <a:cs typeface="+mn-lt"/>
              </a:rPr>
              <a:t> </a:t>
            </a:r>
            <a:r>
              <a:rPr lang="it-IT" sz="2400" err="1">
                <a:solidFill>
                  <a:schemeClr val="bg1"/>
                </a:solidFill>
                <a:ea typeface="+mn-lt"/>
                <a:cs typeface="+mn-lt"/>
              </a:rPr>
              <a:t>upsampling</a:t>
            </a:r>
            <a:r>
              <a:rPr lang="it-IT" sz="2400">
                <a:solidFill>
                  <a:schemeClr val="bg1"/>
                </a:solidFill>
                <a:ea typeface="+mn-lt"/>
                <a:cs typeface="+mn-lt"/>
              </a:rPr>
              <a:t> stage </a:t>
            </a:r>
            <a:r>
              <a:rPr lang="it-IT" sz="2400" err="1">
                <a:solidFill>
                  <a:schemeClr val="bg1"/>
                </a:solidFill>
                <a:ea typeface="+mn-lt"/>
                <a:cs typeface="+mn-lt"/>
              </a:rPr>
              <a:t>consists</a:t>
            </a:r>
            <a:r>
              <a:rPr lang="it-IT" sz="2400">
                <a:solidFill>
                  <a:schemeClr val="bg1"/>
                </a:solidFill>
                <a:ea typeface="+mn-lt"/>
                <a:cs typeface="+mn-lt"/>
              </a:rPr>
              <a:t> of </a:t>
            </a:r>
            <a:r>
              <a:rPr lang="it-IT" sz="2400" b="1">
                <a:solidFill>
                  <a:schemeClr val="bg1"/>
                </a:solidFill>
                <a:ea typeface="+mn-lt"/>
                <a:cs typeface="+mn-lt"/>
              </a:rPr>
              <a:t>2 </a:t>
            </a:r>
            <a:r>
              <a:rPr lang="it-IT" sz="2400" b="1" err="1">
                <a:solidFill>
                  <a:schemeClr val="bg1"/>
                </a:solidFill>
                <a:ea typeface="+mn-lt"/>
                <a:cs typeface="+mn-lt"/>
              </a:rPr>
              <a:t>ResNet</a:t>
            </a:r>
            <a:r>
              <a:rPr lang="it-IT" sz="2400" b="1">
                <a:solidFill>
                  <a:schemeClr val="bg1"/>
                </a:solidFill>
                <a:ea typeface="+mn-lt"/>
                <a:cs typeface="+mn-lt"/>
              </a:rPr>
              <a:t>/</a:t>
            </a:r>
            <a:r>
              <a:rPr lang="it-IT" sz="2400" b="1" err="1">
                <a:solidFill>
                  <a:schemeClr val="bg1"/>
                </a:solidFill>
                <a:ea typeface="+mn-lt"/>
                <a:cs typeface="+mn-lt"/>
              </a:rPr>
              <a:t>ConvNeXT</a:t>
            </a:r>
            <a:r>
              <a:rPr lang="it-IT" sz="2400" b="1">
                <a:solidFill>
                  <a:schemeClr val="bg1"/>
                </a:solidFill>
                <a:ea typeface="+mn-lt"/>
                <a:cs typeface="+mn-lt"/>
              </a:rPr>
              <a:t> </a:t>
            </a:r>
            <a:r>
              <a:rPr lang="it-IT" sz="2400" b="1" err="1">
                <a:solidFill>
                  <a:schemeClr val="bg1"/>
                </a:solidFill>
                <a:ea typeface="+mn-lt"/>
                <a:cs typeface="+mn-lt"/>
              </a:rPr>
              <a:t>blocks</a:t>
            </a:r>
            <a:r>
              <a:rPr lang="it-IT" sz="2400">
                <a:solidFill>
                  <a:schemeClr val="bg1"/>
                </a:solidFill>
                <a:ea typeface="+mn-lt"/>
                <a:cs typeface="+mn-lt"/>
              </a:rPr>
              <a:t> + </a:t>
            </a:r>
            <a:r>
              <a:rPr lang="it-IT" sz="2400" b="1" err="1">
                <a:solidFill>
                  <a:schemeClr val="bg1"/>
                </a:solidFill>
                <a:ea typeface="+mn-lt"/>
                <a:cs typeface="+mn-lt"/>
              </a:rPr>
              <a:t>groupnorm</a:t>
            </a:r>
            <a:r>
              <a:rPr lang="it-IT" sz="2400">
                <a:solidFill>
                  <a:schemeClr val="bg1"/>
                </a:solidFill>
                <a:ea typeface="+mn-lt"/>
                <a:cs typeface="+mn-lt"/>
              </a:rPr>
              <a:t> + </a:t>
            </a:r>
            <a:r>
              <a:rPr lang="it-IT" sz="2400" b="1" err="1">
                <a:solidFill>
                  <a:schemeClr val="bg1"/>
                </a:solidFill>
                <a:ea typeface="+mn-lt"/>
                <a:cs typeface="+mn-lt"/>
              </a:rPr>
              <a:t>attention</a:t>
            </a:r>
            <a:r>
              <a:rPr lang="it-IT" sz="2400">
                <a:solidFill>
                  <a:schemeClr val="bg1"/>
                </a:solidFill>
                <a:ea typeface="+mn-lt"/>
                <a:cs typeface="+mn-lt"/>
              </a:rPr>
              <a:t> + </a:t>
            </a:r>
            <a:r>
              <a:rPr lang="it-IT" sz="2400" b="1" err="1">
                <a:solidFill>
                  <a:schemeClr val="bg1"/>
                </a:solidFill>
                <a:ea typeface="+mn-lt"/>
                <a:cs typeface="+mn-lt"/>
              </a:rPr>
              <a:t>residual</a:t>
            </a:r>
            <a:r>
              <a:rPr lang="it-IT" sz="2400" b="1">
                <a:solidFill>
                  <a:schemeClr val="bg1"/>
                </a:solidFill>
                <a:ea typeface="+mn-lt"/>
                <a:cs typeface="+mn-lt"/>
              </a:rPr>
              <a:t> connection</a:t>
            </a:r>
            <a:r>
              <a:rPr lang="it-IT" sz="2400">
                <a:solidFill>
                  <a:schemeClr val="bg1"/>
                </a:solidFill>
                <a:ea typeface="+mn-lt"/>
                <a:cs typeface="+mn-lt"/>
              </a:rPr>
              <a:t> + an </a:t>
            </a:r>
            <a:r>
              <a:rPr lang="it-IT" sz="2400" b="1" err="1">
                <a:solidFill>
                  <a:schemeClr val="bg1"/>
                </a:solidFill>
                <a:ea typeface="+mn-lt"/>
                <a:cs typeface="+mn-lt"/>
              </a:rPr>
              <a:t>upsample</a:t>
            </a:r>
            <a:r>
              <a:rPr lang="it-IT" sz="2400" b="1">
                <a:solidFill>
                  <a:schemeClr val="bg1"/>
                </a:solidFill>
                <a:ea typeface="+mn-lt"/>
                <a:cs typeface="+mn-lt"/>
              </a:rPr>
              <a:t> </a:t>
            </a:r>
            <a:r>
              <a:rPr lang="it-IT" sz="2400" b="1" err="1">
                <a:solidFill>
                  <a:schemeClr val="bg1"/>
                </a:solidFill>
                <a:ea typeface="+mn-lt"/>
                <a:cs typeface="+mn-lt"/>
              </a:rPr>
              <a:t>operation</a:t>
            </a:r>
            <a:endParaRPr lang="it-IT" sz="2400" b="1">
              <a:solidFill>
                <a:schemeClr val="bg1"/>
              </a:solidFill>
              <a:cs typeface="Calibri"/>
            </a:endParaRPr>
          </a:p>
          <a:p>
            <a:r>
              <a:rPr lang="it-IT" sz="2400" err="1">
                <a:solidFill>
                  <a:schemeClr val="bg1"/>
                </a:solidFill>
                <a:ea typeface="+mn-lt"/>
                <a:cs typeface="+mn-lt"/>
              </a:rPr>
              <a:t>finally</a:t>
            </a:r>
            <a:r>
              <a:rPr lang="it-IT" sz="2400">
                <a:solidFill>
                  <a:schemeClr val="bg1"/>
                </a:solidFill>
                <a:ea typeface="+mn-lt"/>
                <a:cs typeface="+mn-lt"/>
              </a:rPr>
              <a:t>, a </a:t>
            </a:r>
            <a:r>
              <a:rPr lang="it-IT" sz="2400" b="1" err="1">
                <a:solidFill>
                  <a:schemeClr val="bg1"/>
                </a:solidFill>
                <a:ea typeface="+mn-lt"/>
                <a:cs typeface="+mn-lt"/>
              </a:rPr>
              <a:t>ResNet</a:t>
            </a:r>
            <a:r>
              <a:rPr lang="it-IT" sz="2400" b="1">
                <a:solidFill>
                  <a:schemeClr val="bg1"/>
                </a:solidFill>
                <a:ea typeface="+mn-lt"/>
                <a:cs typeface="+mn-lt"/>
              </a:rPr>
              <a:t>/</a:t>
            </a:r>
            <a:r>
              <a:rPr lang="it-IT" sz="2400" b="1" err="1">
                <a:solidFill>
                  <a:schemeClr val="bg1"/>
                </a:solidFill>
                <a:ea typeface="+mn-lt"/>
                <a:cs typeface="+mn-lt"/>
              </a:rPr>
              <a:t>ConvNeXT</a:t>
            </a:r>
            <a:r>
              <a:rPr lang="it-IT" sz="2400" b="1">
                <a:solidFill>
                  <a:schemeClr val="bg1"/>
                </a:solidFill>
                <a:ea typeface="+mn-lt"/>
                <a:cs typeface="+mn-lt"/>
              </a:rPr>
              <a:t> </a:t>
            </a:r>
            <a:r>
              <a:rPr lang="it-IT" sz="2400" b="1" err="1">
                <a:solidFill>
                  <a:schemeClr val="bg1"/>
                </a:solidFill>
                <a:ea typeface="+mn-lt"/>
                <a:cs typeface="+mn-lt"/>
              </a:rPr>
              <a:t>block</a:t>
            </a:r>
            <a:r>
              <a:rPr lang="it-IT" sz="2400">
                <a:solidFill>
                  <a:schemeClr val="bg1"/>
                </a:solidFill>
                <a:ea typeface="+mn-lt"/>
                <a:cs typeface="+mn-lt"/>
              </a:rPr>
              <a:t> </a:t>
            </a:r>
            <a:r>
              <a:rPr lang="it-IT" sz="2400" err="1">
                <a:solidFill>
                  <a:schemeClr val="bg1"/>
                </a:solidFill>
                <a:ea typeface="+mn-lt"/>
                <a:cs typeface="+mn-lt"/>
              </a:rPr>
              <a:t>followed</a:t>
            </a:r>
            <a:r>
              <a:rPr lang="it-IT" sz="2400">
                <a:solidFill>
                  <a:schemeClr val="bg1"/>
                </a:solidFill>
                <a:ea typeface="+mn-lt"/>
                <a:cs typeface="+mn-lt"/>
              </a:rPr>
              <a:t> by a </a:t>
            </a:r>
            <a:r>
              <a:rPr lang="it-IT" sz="2400" err="1">
                <a:solidFill>
                  <a:schemeClr val="bg1"/>
                </a:solidFill>
                <a:ea typeface="+mn-lt"/>
                <a:cs typeface="+mn-lt"/>
              </a:rPr>
              <a:t>convolutional</a:t>
            </a:r>
            <a:r>
              <a:rPr lang="it-IT" sz="2400">
                <a:solidFill>
                  <a:schemeClr val="bg1"/>
                </a:solidFill>
                <a:ea typeface="+mn-lt"/>
                <a:cs typeface="+mn-lt"/>
              </a:rPr>
              <a:t> </a:t>
            </a:r>
            <a:r>
              <a:rPr lang="it-IT" sz="2400" err="1">
                <a:solidFill>
                  <a:schemeClr val="bg1"/>
                </a:solidFill>
                <a:ea typeface="+mn-lt"/>
                <a:cs typeface="+mn-lt"/>
              </a:rPr>
              <a:t>layer</a:t>
            </a:r>
            <a:r>
              <a:rPr lang="it-IT" sz="2400">
                <a:solidFill>
                  <a:schemeClr val="bg1"/>
                </a:solidFill>
                <a:ea typeface="+mn-lt"/>
                <a:cs typeface="+mn-lt"/>
              </a:rPr>
              <a:t> </a:t>
            </a:r>
            <a:r>
              <a:rPr lang="it-IT" sz="2400" err="1">
                <a:solidFill>
                  <a:schemeClr val="bg1"/>
                </a:solidFill>
                <a:ea typeface="+mn-lt"/>
                <a:cs typeface="+mn-lt"/>
              </a:rPr>
              <a:t>is</a:t>
            </a:r>
            <a:r>
              <a:rPr lang="it-IT" sz="2400">
                <a:solidFill>
                  <a:schemeClr val="bg1"/>
                </a:solidFill>
                <a:ea typeface="+mn-lt"/>
                <a:cs typeface="+mn-lt"/>
              </a:rPr>
              <a:t> </a:t>
            </a:r>
            <a:r>
              <a:rPr lang="it-IT" sz="2400" err="1">
                <a:solidFill>
                  <a:schemeClr val="bg1"/>
                </a:solidFill>
                <a:ea typeface="+mn-lt"/>
                <a:cs typeface="+mn-lt"/>
              </a:rPr>
              <a:t>applied</a:t>
            </a:r>
            <a:r>
              <a:rPr lang="it-IT" sz="2400">
                <a:solidFill>
                  <a:schemeClr val="bg1"/>
                </a:solidFill>
                <a:ea typeface="+mn-lt"/>
                <a:cs typeface="+mn-lt"/>
              </a:rPr>
              <a:t>.</a:t>
            </a:r>
            <a:endParaRPr lang="it-IT" sz="2400">
              <a:solidFill>
                <a:schemeClr val="bg1"/>
              </a:solidFill>
            </a:endParaRPr>
          </a:p>
          <a:p>
            <a:endParaRPr lang="it-IT" sz="1900">
              <a:solidFill>
                <a:schemeClr val="bg1"/>
              </a:solidFill>
              <a:cs typeface="Calibri"/>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2043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508007F-D052-7861-89FE-08AECCC0DEF3}"/>
              </a:ext>
            </a:extLst>
          </p:cNvPr>
          <p:cNvSpPr>
            <a:spLocks noGrp="1"/>
          </p:cNvSpPr>
          <p:nvPr>
            <p:ph type="title"/>
          </p:nvPr>
        </p:nvSpPr>
        <p:spPr>
          <a:xfrm>
            <a:off x="835025" y="595580"/>
            <a:ext cx="4391025" cy="1323439"/>
          </a:xfrm>
        </p:spPr>
        <p:txBody>
          <a:bodyPr anchor="t">
            <a:normAutofit/>
          </a:bodyPr>
          <a:lstStyle/>
          <a:p>
            <a:r>
              <a:rPr lang="it-IT" sz="4000">
                <a:solidFill>
                  <a:schemeClr val="bg1"/>
                </a:solidFill>
              </a:rPr>
              <a:t>Code</a:t>
            </a:r>
          </a:p>
        </p:txBody>
      </p:sp>
      <p:sp>
        <p:nvSpPr>
          <p:cNvPr id="3" name="Segnaposto contenuto 2">
            <a:extLst>
              <a:ext uri="{FF2B5EF4-FFF2-40B4-BE49-F238E27FC236}">
                <a16:creationId xmlns:a16="http://schemas.microsoft.com/office/drawing/2014/main" id="{C66790B2-4880-18E8-495B-D35CC104E57F}"/>
              </a:ext>
            </a:extLst>
          </p:cNvPr>
          <p:cNvSpPr>
            <a:spLocks noGrp="1"/>
          </p:cNvSpPr>
          <p:nvPr>
            <p:ph idx="1"/>
          </p:nvPr>
        </p:nvSpPr>
        <p:spPr>
          <a:xfrm>
            <a:off x="792161" y="1731936"/>
            <a:ext cx="4391025" cy="4268813"/>
          </a:xfrm>
        </p:spPr>
        <p:txBody>
          <a:bodyPr>
            <a:noAutofit/>
          </a:bodyPr>
          <a:lstStyle/>
          <a:p>
            <a:pPr marL="0" indent="0">
              <a:buNone/>
            </a:pPr>
            <a:r>
              <a:rPr lang="it-IT" sz="2400">
                <a:solidFill>
                  <a:schemeClr val="bg1">
                    <a:alpha val="80000"/>
                  </a:schemeClr>
                </a:solidFill>
              </a:rPr>
              <a:t>The code </a:t>
            </a:r>
            <a:r>
              <a:rPr lang="it-IT" sz="2400" err="1">
                <a:solidFill>
                  <a:schemeClr val="bg1">
                    <a:alpha val="80000"/>
                  </a:schemeClr>
                </a:solidFill>
              </a:rPr>
              <a:t>used</a:t>
            </a:r>
            <a:r>
              <a:rPr lang="it-IT" sz="2400">
                <a:solidFill>
                  <a:schemeClr val="bg1">
                    <a:alpha val="80000"/>
                  </a:schemeClr>
                </a:solidFill>
              </a:rPr>
              <a:t> for </a:t>
            </a:r>
            <a:r>
              <a:rPr lang="it-IT" sz="2400" err="1">
                <a:solidFill>
                  <a:schemeClr val="bg1">
                    <a:alpha val="80000"/>
                  </a:schemeClr>
                </a:solidFill>
              </a:rPr>
              <a:t>this</a:t>
            </a:r>
            <a:r>
              <a:rPr lang="it-IT" sz="2400">
                <a:solidFill>
                  <a:schemeClr val="bg1">
                    <a:alpha val="80000"/>
                  </a:schemeClr>
                </a:solidFill>
              </a:rPr>
              <a:t> project </a:t>
            </a:r>
            <a:r>
              <a:rPr lang="it-IT" sz="2400" err="1">
                <a:solidFill>
                  <a:schemeClr val="bg1">
                    <a:alpha val="80000"/>
                  </a:schemeClr>
                </a:solidFill>
              </a:rPr>
              <a:t>is</a:t>
            </a:r>
            <a:r>
              <a:rPr lang="it-IT" sz="2400">
                <a:solidFill>
                  <a:schemeClr val="bg1">
                    <a:alpha val="80000"/>
                  </a:schemeClr>
                </a:solidFill>
              </a:rPr>
              <a:t> the </a:t>
            </a:r>
            <a:r>
              <a:rPr lang="it-IT" sz="2400" err="1">
                <a:solidFill>
                  <a:schemeClr val="bg1">
                    <a:alpha val="80000"/>
                  </a:schemeClr>
                </a:solidFill>
                <a:hlinkClick r:id="rId2"/>
              </a:rPr>
              <a:t>Denoising</a:t>
            </a:r>
            <a:r>
              <a:rPr lang="it-IT" sz="2400">
                <a:solidFill>
                  <a:schemeClr val="bg1">
                    <a:alpha val="80000"/>
                  </a:schemeClr>
                </a:solidFill>
                <a:hlinkClick r:id="rId2"/>
              </a:rPr>
              <a:t> </a:t>
            </a:r>
            <a:r>
              <a:rPr lang="it-IT" sz="2400" err="1">
                <a:solidFill>
                  <a:schemeClr val="bg1">
                    <a:alpha val="80000"/>
                  </a:schemeClr>
                </a:solidFill>
                <a:hlinkClick r:id="rId2"/>
              </a:rPr>
              <a:t>Diffusion</a:t>
            </a:r>
            <a:r>
              <a:rPr lang="it-IT" sz="2400">
                <a:solidFill>
                  <a:schemeClr val="bg1">
                    <a:alpha val="80000"/>
                  </a:schemeClr>
                </a:solidFill>
                <a:hlinkClick r:id="rId2"/>
              </a:rPr>
              <a:t> </a:t>
            </a:r>
            <a:r>
              <a:rPr lang="it-IT" sz="2400" err="1">
                <a:solidFill>
                  <a:schemeClr val="bg1">
                    <a:alpha val="80000"/>
                  </a:schemeClr>
                </a:solidFill>
                <a:hlinkClick r:id="rId2"/>
              </a:rPr>
              <a:t>Pytorch</a:t>
            </a:r>
            <a:r>
              <a:rPr lang="it-IT" sz="2400">
                <a:solidFill>
                  <a:schemeClr val="bg1">
                    <a:alpha val="80000"/>
                  </a:schemeClr>
                </a:solidFill>
                <a:hlinkClick r:id="rId2"/>
              </a:rPr>
              <a:t> </a:t>
            </a:r>
            <a:r>
              <a:rPr lang="it-IT" sz="2400">
                <a:solidFill>
                  <a:schemeClr val="bg1">
                    <a:alpha val="80000"/>
                  </a:schemeClr>
                </a:solidFill>
              </a:rPr>
              <a:t>, </a:t>
            </a:r>
            <a:r>
              <a:rPr lang="it-IT" sz="2400" err="1">
                <a:solidFill>
                  <a:schemeClr val="bg1">
                    <a:alpha val="80000"/>
                  </a:schemeClr>
                </a:solidFill>
              </a:rPr>
              <a:t>which</a:t>
            </a:r>
            <a:r>
              <a:rPr lang="it-IT" sz="2400">
                <a:solidFill>
                  <a:schemeClr val="bg1">
                    <a:alpha val="80000"/>
                  </a:schemeClr>
                </a:solidFill>
              </a:rPr>
              <a:t> </a:t>
            </a:r>
            <a:r>
              <a:rPr lang="it-IT" sz="2400" err="1">
                <a:solidFill>
                  <a:schemeClr val="bg1">
                    <a:alpha val="80000"/>
                  </a:schemeClr>
                </a:solidFill>
              </a:rPr>
              <a:t>is</a:t>
            </a:r>
            <a:r>
              <a:rPr lang="it-IT" sz="2400">
                <a:solidFill>
                  <a:schemeClr val="bg1">
                    <a:alpha val="80000"/>
                  </a:schemeClr>
                </a:solidFill>
              </a:rPr>
              <a:t> a «</a:t>
            </a:r>
            <a:r>
              <a:rPr lang="it-IT" sz="2400" err="1">
                <a:solidFill>
                  <a:schemeClr val="bg1">
                    <a:alpha val="80000"/>
                  </a:schemeClr>
                </a:solidFill>
              </a:rPr>
              <a:t>translated</a:t>
            </a:r>
            <a:r>
              <a:rPr lang="it-IT" sz="2400">
                <a:solidFill>
                  <a:schemeClr val="bg1">
                    <a:alpha val="80000"/>
                  </a:schemeClr>
                </a:solidFill>
              </a:rPr>
              <a:t>» </a:t>
            </a:r>
            <a:r>
              <a:rPr lang="it-IT" sz="2400" err="1">
                <a:solidFill>
                  <a:schemeClr val="bg1">
                    <a:alpha val="80000"/>
                  </a:schemeClr>
                </a:solidFill>
              </a:rPr>
              <a:t>version</a:t>
            </a:r>
            <a:r>
              <a:rPr lang="it-IT" sz="2400">
                <a:solidFill>
                  <a:schemeClr val="bg1">
                    <a:alpha val="80000"/>
                  </a:schemeClr>
                </a:solidFill>
              </a:rPr>
              <a:t> (from </a:t>
            </a:r>
            <a:r>
              <a:rPr lang="it-IT" sz="2400" err="1">
                <a:solidFill>
                  <a:schemeClr val="bg1">
                    <a:alpha val="80000"/>
                  </a:schemeClr>
                </a:solidFill>
              </a:rPr>
              <a:t>Tensorflow</a:t>
            </a:r>
            <a:r>
              <a:rPr lang="it-IT" sz="2400">
                <a:solidFill>
                  <a:schemeClr val="bg1">
                    <a:alpha val="80000"/>
                  </a:schemeClr>
                </a:solidFill>
              </a:rPr>
              <a:t> to </a:t>
            </a:r>
            <a:r>
              <a:rPr lang="it-IT" sz="2400" err="1">
                <a:solidFill>
                  <a:schemeClr val="bg1">
                    <a:alpha val="80000"/>
                  </a:schemeClr>
                </a:solidFill>
              </a:rPr>
              <a:t>Pytorch</a:t>
            </a:r>
            <a:r>
              <a:rPr lang="it-IT" sz="2400">
                <a:solidFill>
                  <a:schemeClr val="bg1">
                    <a:alpha val="80000"/>
                  </a:schemeClr>
                </a:solidFill>
              </a:rPr>
              <a:t>) of the code </a:t>
            </a:r>
            <a:r>
              <a:rPr lang="it-IT" sz="2400" err="1">
                <a:solidFill>
                  <a:schemeClr val="bg1">
                    <a:alpha val="80000"/>
                  </a:schemeClr>
                </a:solidFill>
              </a:rPr>
              <a:t>used</a:t>
            </a:r>
            <a:r>
              <a:rPr lang="it-IT" sz="2400">
                <a:solidFill>
                  <a:schemeClr val="bg1">
                    <a:alpha val="80000"/>
                  </a:schemeClr>
                </a:solidFill>
              </a:rPr>
              <a:t> by the </a:t>
            </a:r>
            <a:r>
              <a:rPr lang="it-IT" sz="2400" err="1">
                <a:solidFill>
                  <a:schemeClr val="bg1">
                    <a:alpha val="80000"/>
                  </a:schemeClr>
                </a:solidFill>
              </a:rPr>
              <a:t>authors</a:t>
            </a:r>
            <a:r>
              <a:rPr lang="it-IT" sz="2400">
                <a:solidFill>
                  <a:schemeClr val="bg1">
                    <a:alpha val="80000"/>
                  </a:schemeClr>
                </a:solidFill>
              </a:rPr>
              <a:t> of the </a:t>
            </a:r>
            <a:r>
              <a:rPr lang="it-IT" sz="2400" err="1">
                <a:solidFill>
                  <a:schemeClr val="bg1">
                    <a:alpha val="80000"/>
                  </a:schemeClr>
                </a:solidFill>
              </a:rPr>
              <a:t>article</a:t>
            </a:r>
            <a:r>
              <a:rPr lang="it-IT" sz="2400">
                <a:solidFill>
                  <a:schemeClr val="bg1">
                    <a:alpha val="80000"/>
                  </a:schemeClr>
                </a:solidFill>
              </a:rPr>
              <a:t> and </a:t>
            </a:r>
            <a:r>
              <a:rPr lang="it-IT" sz="2400" err="1">
                <a:solidFill>
                  <a:schemeClr val="bg1">
                    <a:alpha val="80000"/>
                  </a:schemeClr>
                </a:solidFill>
              </a:rPr>
              <a:t>it’s</a:t>
            </a:r>
            <a:r>
              <a:rPr lang="it-IT" sz="2400">
                <a:solidFill>
                  <a:schemeClr val="bg1">
                    <a:alpha val="80000"/>
                  </a:schemeClr>
                </a:solidFill>
              </a:rPr>
              <a:t> </a:t>
            </a:r>
            <a:r>
              <a:rPr lang="it-IT" sz="2400" err="1">
                <a:solidFill>
                  <a:schemeClr val="bg1">
                    <a:alpha val="80000"/>
                  </a:schemeClr>
                </a:solidFill>
              </a:rPr>
              <a:t>available</a:t>
            </a:r>
            <a:r>
              <a:rPr lang="it-IT" sz="2400">
                <a:solidFill>
                  <a:schemeClr val="bg1">
                    <a:alpha val="80000"/>
                  </a:schemeClr>
                </a:solidFill>
              </a:rPr>
              <a:t> on a repository on </a:t>
            </a:r>
            <a:r>
              <a:rPr lang="it-IT" sz="2400" err="1">
                <a:solidFill>
                  <a:schemeClr val="bg1">
                    <a:alpha val="80000"/>
                  </a:schemeClr>
                </a:solidFill>
              </a:rPr>
              <a:t>Github</a:t>
            </a:r>
            <a:r>
              <a:rPr lang="it-IT" sz="2400">
                <a:solidFill>
                  <a:schemeClr val="bg1">
                    <a:alpha val="80000"/>
                  </a:schemeClr>
                </a:solidFill>
              </a:rPr>
              <a:t>. </a:t>
            </a:r>
            <a:br>
              <a:rPr lang="it-IT" sz="2400">
                <a:solidFill>
                  <a:schemeClr val="bg1">
                    <a:alpha val="80000"/>
                  </a:schemeClr>
                </a:solidFill>
              </a:rPr>
            </a:br>
            <a:r>
              <a:rPr lang="it-IT" sz="2400" err="1">
                <a:solidFill>
                  <a:schemeClr val="bg1">
                    <a:alpha val="80000"/>
                  </a:schemeClr>
                </a:solidFill>
              </a:rPr>
              <a:t>There</a:t>
            </a:r>
            <a:r>
              <a:rPr lang="it-IT" sz="2400">
                <a:solidFill>
                  <a:schemeClr val="bg1">
                    <a:alpha val="80000"/>
                  </a:schemeClr>
                </a:solidFill>
              </a:rPr>
              <a:t> are </a:t>
            </a:r>
            <a:r>
              <a:rPr lang="it-IT" sz="2400" err="1">
                <a:solidFill>
                  <a:schemeClr val="bg1">
                    <a:alpha val="80000"/>
                  </a:schemeClr>
                </a:solidFill>
              </a:rPr>
              <a:t>six</a:t>
            </a:r>
            <a:r>
              <a:rPr lang="it-IT" sz="2400">
                <a:solidFill>
                  <a:schemeClr val="bg1">
                    <a:alpha val="80000"/>
                  </a:schemeClr>
                </a:solidFill>
              </a:rPr>
              <a:t> files on the repo, </a:t>
            </a:r>
            <a:r>
              <a:rPr lang="it-IT" sz="2400" err="1">
                <a:solidFill>
                  <a:schemeClr val="bg1">
                    <a:alpha val="80000"/>
                  </a:schemeClr>
                </a:solidFill>
              </a:rPr>
              <a:t>including</a:t>
            </a:r>
            <a:r>
              <a:rPr lang="it-IT" sz="2400">
                <a:solidFill>
                  <a:schemeClr val="bg1">
                    <a:alpha val="80000"/>
                  </a:schemeClr>
                </a:solidFill>
              </a:rPr>
              <a:t> the </a:t>
            </a:r>
            <a:r>
              <a:rPr lang="it-IT" sz="2400" err="1">
                <a:solidFill>
                  <a:schemeClr val="bg1">
                    <a:alpha val="80000"/>
                  </a:schemeClr>
                </a:solidFill>
              </a:rPr>
              <a:t>init</a:t>
            </a:r>
            <a:r>
              <a:rPr lang="it-IT" sz="2400">
                <a:solidFill>
                  <a:schemeClr val="bg1">
                    <a:alpha val="80000"/>
                  </a:schemeClr>
                </a:solidFill>
              </a:rPr>
              <a:t>, </a:t>
            </a:r>
            <a:r>
              <a:rPr lang="it-IT" sz="2400" err="1">
                <a:solidFill>
                  <a:schemeClr val="bg1">
                    <a:alpha val="80000"/>
                  </a:schemeClr>
                </a:solidFill>
              </a:rPr>
              <a:t>but</a:t>
            </a:r>
            <a:r>
              <a:rPr lang="it-IT" sz="2400">
                <a:solidFill>
                  <a:schemeClr val="bg1">
                    <a:alpha val="80000"/>
                  </a:schemeClr>
                </a:solidFill>
              </a:rPr>
              <a:t> </a:t>
            </a:r>
            <a:r>
              <a:rPr lang="it-IT" sz="2400" err="1">
                <a:solidFill>
                  <a:schemeClr val="bg1">
                    <a:alpha val="80000"/>
                  </a:schemeClr>
                </a:solidFill>
              </a:rPr>
              <a:t>we</a:t>
            </a:r>
            <a:r>
              <a:rPr lang="it-IT" sz="2400">
                <a:solidFill>
                  <a:schemeClr val="bg1">
                    <a:alpha val="80000"/>
                  </a:schemeClr>
                </a:solidFill>
              </a:rPr>
              <a:t> </a:t>
            </a:r>
            <a:r>
              <a:rPr lang="it-IT" sz="2400" err="1">
                <a:solidFill>
                  <a:schemeClr val="bg1">
                    <a:alpha val="80000"/>
                  </a:schemeClr>
                </a:solidFill>
              </a:rPr>
              <a:t>only</a:t>
            </a:r>
            <a:r>
              <a:rPr lang="it-IT" sz="2400">
                <a:solidFill>
                  <a:schemeClr val="bg1">
                    <a:alpha val="80000"/>
                  </a:schemeClr>
                </a:solidFill>
              </a:rPr>
              <a:t> focus on «denoising_diffusion_pytorch.py» </a:t>
            </a:r>
            <a:r>
              <a:rPr lang="it-IT" sz="2400" err="1">
                <a:solidFill>
                  <a:schemeClr val="bg1">
                    <a:alpha val="80000"/>
                  </a:schemeClr>
                </a:solidFill>
              </a:rPr>
              <a:t>which</a:t>
            </a:r>
            <a:r>
              <a:rPr lang="it-IT" sz="2400">
                <a:solidFill>
                  <a:schemeClr val="bg1">
                    <a:alpha val="80000"/>
                  </a:schemeClr>
                </a:solidFill>
              </a:rPr>
              <a:t> </a:t>
            </a:r>
            <a:r>
              <a:rPr lang="it-IT" sz="2400" err="1">
                <a:solidFill>
                  <a:schemeClr val="bg1">
                    <a:alpha val="80000"/>
                  </a:schemeClr>
                </a:solidFill>
              </a:rPr>
              <a:t>contains</a:t>
            </a:r>
            <a:r>
              <a:rPr lang="it-IT" sz="2400">
                <a:solidFill>
                  <a:schemeClr val="bg1">
                    <a:alpha val="80000"/>
                  </a:schemeClr>
                </a:solidFill>
              </a:rPr>
              <a:t> </a:t>
            </a:r>
            <a:r>
              <a:rPr lang="it-IT" sz="2400" err="1">
                <a:solidFill>
                  <a:schemeClr val="bg1">
                    <a:alpha val="80000"/>
                  </a:schemeClr>
                </a:solidFill>
              </a:rPr>
              <a:t>all</a:t>
            </a:r>
            <a:r>
              <a:rPr lang="it-IT" sz="2400">
                <a:solidFill>
                  <a:schemeClr val="bg1">
                    <a:alpha val="80000"/>
                  </a:schemeClr>
                </a:solidFill>
              </a:rPr>
              <a:t> the </a:t>
            </a:r>
            <a:r>
              <a:rPr lang="it-IT" sz="2400" err="1">
                <a:solidFill>
                  <a:schemeClr val="bg1">
                    <a:alpha val="80000"/>
                  </a:schemeClr>
                </a:solidFill>
              </a:rPr>
              <a:t>elements</a:t>
            </a:r>
            <a:r>
              <a:rPr lang="it-IT" sz="2400">
                <a:solidFill>
                  <a:schemeClr val="bg1">
                    <a:alpha val="80000"/>
                  </a:schemeClr>
                </a:solidFill>
              </a:rPr>
              <a:t> for training and testing the model.</a:t>
            </a:r>
          </a:p>
        </p:txBody>
      </p:sp>
      <p:pic>
        <p:nvPicPr>
          <p:cNvPr id="5" name="Immagine 4" descr="Immagine che contiene testo, screenshot, schermo&#10;&#10;Descrizione generata automaticamente">
            <a:extLst>
              <a:ext uri="{FF2B5EF4-FFF2-40B4-BE49-F238E27FC236}">
                <a16:creationId xmlns:a16="http://schemas.microsoft.com/office/drawing/2014/main" id="{80C88DF4-4618-589F-640B-33BD6CC99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1473038"/>
            <a:ext cx="5260976" cy="3872900"/>
          </a:xfrm>
          <a:prstGeom prst="rect">
            <a:avLst/>
          </a:prstGeom>
        </p:spPr>
      </p:pic>
      <p:cxnSp>
        <p:nvCxnSpPr>
          <p:cNvPr id="8" name="Connettore diritto 7">
            <a:extLst>
              <a:ext uri="{FF2B5EF4-FFF2-40B4-BE49-F238E27FC236}">
                <a16:creationId xmlns:a16="http://schemas.microsoft.com/office/drawing/2014/main" id="{E1052539-3601-4238-C653-2D5A2AD9FD4B}"/>
              </a:ext>
            </a:extLst>
          </p:cNvPr>
          <p:cNvCxnSpPr/>
          <p:nvPr/>
        </p:nvCxnSpPr>
        <p:spPr>
          <a:xfrm>
            <a:off x="6629400" y="3314700"/>
            <a:ext cx="3286125"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9852084"/>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25A1C751C3B44A92D789C5ACB5DDFB" ma:contentTypeVersion="3" ma:contentTypeDescription="Create a new document." ma:contentTypeScope="" ma:versionID="5df6cb0e9f33c19d472429eeb3c385f2">
  <xsd:schema xmlns:xsd="http://www.w3.org/2001/XMLSchema" xmlns:xs="http://www.w3.org/2001/XMLSchema" xmlns:p="http://schemas.microsoft.com/office/2006/metadata/properties" xmlns:ns2="e539806c-61a2-420f-a52f-f3369be65c76" targetNamespace="http://schemas.microsoft.com/office/2006/metadata/properties" ma:root="true" ma:fieldsID="6aeed0b53b9850ea5722e64acf951d6b" ns2:_="">
    <xsd:import namespace="e539806c-61a2-420f-a52f-f3369be65c76"/>
    <xsd:element name="properties">
      <xsd:complexType>
        <xsd:sequence>
          <xsd:element name="documentManagement">
            <xsd:complexType>
              <xsd:all>
                <xsd:element ref="ns2:MediaServiceMetadata" minOccurs="0"/>
                <xsd:element ref="ns2:MediaServiceFastMetadata"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39806c-61a2-420f-a52f-f3369be65c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8869FE0-F7B3-415E-91EF-929CD546446B}">
  <ds:schemaRefs>
    <ds:schemaRef ds:uri="http://schemas.microsoft.com/sharepoint/v3/contenttype/forms"/>
  </ds:schemaRefs>
</ds:datastoreItem>
</file>

<file path=customXml/itemProps2.xml><?xml version="1.0" encoding="utf-8"?>
<ds:datastoreItem xmlns:ds="http://schemas.openxmlformats.org/officeDocument/2006/customXml" ds:itemID="{26C0029A-2FE9-4395-AC23-3BC884B91FFA}">
  <ds:schemaRefs>
    <ds:schemaRef ds:uri="e539806c-61a2-420f-a52f-f3369be65c7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430297F-7BA5-4E08-95A1-FB84169D1B5A}">
  <ds:schemaRefs>
    <ds:schemaRef ds:uri="e539806c-61a2-420f-a52f-f3369be65c7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22</Slides>
  <Notes>0</Notes>
  <HiddenSlides>0</HiddenSlides>
  <ScaleCrop>false</ScaleCrop>
  <HeadingPairs>
    <vt:vector size="4" baseType="variant">
      <vt:variant>
        <vt:lpstr>Tema</vt:lpstr>
      </vt:variant>
      <vt:variant>
        <vt:i4>1</vt:i4>
      </vt:variant>
      <vt:variant>
        <vt:lpstr>Titoli diapositive</vt:lpstr>
      </vt:variant>
      <vt:variant>
        <vt:i4>22</vt:i4>
      </vt:variant>
    </vt:vector>
  </HeadingPairs>
  <TitlesOfParts>
    <vt:vector size="23" baseType="lpstr">
      <vt:lpstr>Tema di Office</vt:lpstr>
      <vt:lpstr>Denoising Diffusion Probabilistic Models</vt:lpstr>
      <vt:lpstr>Introduction</vt:lpstr>
      <vt:lpstr>What is a diffusion model?</vt:lpstr>
      <vt:lpstr>Presentazione standard di PowerPoint</vt:lpstr>
      <vt:lpstr>Presentazione standard di PowerPoint</vt:lpstr>
      <vt:lpstr>In short:</vt:lpstr>
      <vt:lpstr>U-Net Network</vt:lpstr>
      <vt:lpstr>How the model was build up?</vt:lpstr>
      <vt:lpstr>Code</vt:lpstr>
      <vt:lpstr>Code implementation of U-NET</vt:lpstr>
      <vt:lpstr>Code implementation of Training</vt:lpstr>
      <vt:lpstr>Code implementation of Gaussian Diffusion</vt:lpstr>
      <vt:lpstr>Experiment parameters &amp; details</vt:lpstr>
      <vt:lpstr>Experiment Results</vt:lpstr>
      <vt:lpstr>Our project assignment</vt:lpstr>
      <vt:lpstr>Changes to the code and our contributions</vt:lpstr>
      <vt:lpstr>The images generated during our training…</vt:lpstr>
      <vt:lpstr>The images generated during our training…</vt:lpstr>
      <vt:lpstr>The images generated during our training…</vt:lpstr>
      <vt:lpstr>The images generated during out training…</vt:lpstr>
      <vt:lpstr>Our Results </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
  <cp:revision>1</cp:revision>
  <dcterms:created xsi:type="dcterms:W3CDTF">2022-06-30T15:51:44Z</dcterms:created>
  <dcterms:modified xsi:type="dcterms:W3CDTF">2022-07-17T16:47:16Z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0x0101000D25A1C751C3B44A92D789C5ACB5DDFB</vt:lpwstr>
  </property>
</Properties>
</file>